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4.xml" ContentType="application/vnd.openxmlformats-officedocument.drawingml.chart+xml"/>
  <Override PartName="/ppt/theme/themeOverride14.xml" ContentType="application/vnd.openxmlformats-officedocument.themeOverride+xml"/>
  <Override PartName="/ppt/charts/chart15.xml" ContentType="application/vnd.openxmlformats-officedocument.drawingml.chart+xml"/>
  <Override PartName="/ppt/theme/themeOverride15.xml" ContentType="application/vnd.openxmlformats-officedocument.themeOverride+xml"/>
  <Override PartName="/ppt/charts/chart16.xml" ContentType="application/vnd.openxmlformats-officedocument.drawingml.chart+xml"/>
  <Override PartName="/ppt/theme/themeOverride16.xml" ContentType="application/vnd.openxmlformats-officedocument.themeOverride+xml"/>
  <Override PartName="/ppt/charts/chart17.xml" ContentType="application/vnd.openxmlformats-officedocument.drawingml.chart+xml"/>
  <Override PartName="/ppt/theme/themeOverride17.xml" ContentType="application/vnd.openxmlformats-officedocument.themeOverride+xml"/>
  <Override PartName="/ppt/charts/chart18.xml" ContentType="application/vnd.openxmlformats-officedocument.drawingml.chart+xml"/>
  <Override PartName="/ppt/theme/themeOverride18.xml" ContentType="application/vnd.openxmlformats-officedocument.themeOverride+xml"/>
  <Override PartName="/ppt/charts/chart19.xml" ContentType="application/vnd.openxmlformats-officedocument.drawingml.chart+xml"/>
  <Override PartName="/ppt/theme/themeOverride19.xml" ContentType="application/vnd.openxmlformats-officedocument.themeOverride+xml"/>
  <Override PartName="/ppt/charts/chart20.xml" ContentType="application/vnd.openxmlformats-officedocument.drawingml.chart+xml"/>
  <Override PartName="/ppt/theme/themeOverride20.xml" ContentType="application/vnd.openxmlformats-officedocument.themeOverride+xml"/>
  <Override PartName="/ppt/charts/chart21.xml" ContentType="application/vnd.openxmlformats-officedocument.drawingml.chart+xml"/>
  <Override PartName="/ppt/theme/themeOverride21.xml" ContentType="application/vnd.openxmlformats-officedocument.themeOverride+xml"/>
  <Override PartName="/ppt/charts/chart22.xml" ContentType="application/vnd.openxmlformats-officedocument.drawingml.chart+xml"/>
  <Override PartName="/ppt/theme/themeOverride22.xml" ContentType="application/vnd.openxmlformats-officedocument.themeOverride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theme/themeOverride23.xml" ContentType="application/vnd.openxmlformats-officedocument.themeOverride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theme/themeOverride24.xml" ContentType="application/vnd.openxmlformats-officedocument.themeOverride+xml"/>
  <Override PartName="/ppt/charts/chart27.xml" ContentType="application/vnd.openxmlformats-officedocument.drawingml.chart+xml"/>
  <Override PartName="/ppt/theme/themeOverride25.xml" ContentType="application/vnd.openxmlformats-officedocument.themeOverride+xml"/>
  <Override PartName="/ppt/charts/chart28.xml" ContentType="application/vnd.openxmlformats-officedocument.drawingml.chart+xml"/>
  <Override PartName="/ppt/theme/themeOverride26.xml" ContentType="application/vnd.openxmlformats-officedocument.themeOverride+xml"/>
  <Override PartName="/ppt/charts/chart29.xml" ContentType="application/vnd.openxmlformats-officedocument.drawingml.chart+xml"/>
  <Override PartName="/ppt/theme/themeOverride27.xml" ContentType="application/vnd.openxmlformats-officedocument.themeOverride+xml"/>
  <Override PartName="/ppt/charts/chart30.xml" ContentType="application/vnd.openxmlformats-officedocument.drawingml.chart+xml"/>
  <Override PartName="/ppt/theme/themeOverride28.xml" ContentType="application/vnd.openxmlformats-officedocument.themeOverride+xml"/>
  <Override PartName="/ppt/charts/chart31.xml" ContentType="application/vnd.openxmlformats-officedocument.drawingml.chart+xml"/>
  <Override PartName="/ppt/theme/themeOverride29.xml" ContentType="application/vnd.openxmlformats-officedocument.themeOverride+xml"/>
  <Override PartName="/ppt/charts/chart32.xml" ContentType="application/vnd.openxmlformats-officedocument.drawingml.chart+xml"/>
  <Override PartName="/ppt/theme/themeOverride30.xml" ContentType="application/vnd.openxmlformats-officedocument.themeOverride+xml"/>
  <Override PartName="/ppt/charts/chart33.xml" ContentType="application/vnd.openxmlformats-officedocument.drawingml.chart+xml"/>
  <Override PartName="/ppt/theme/themeOverride31.xml" ContentType="application/vnd.openxmlformats-officedocument.themeOverride+xml"/>
  <Override PartName="/ppt/charts/chart34.xml" ContentType="application/vnd.openxmlformats-officedocument.drawingml.chart+xml"/>
  <Override PartName="/ppt/theme/themeOverride32.xml" ContentType="application/vnd.openxmlformats-officedocument.themeOverride+xml"/>
  <Override PartName="/ppt/charts/chart35.xml" ContentType="application/vnd.openxmlformats-officedocument.drawingml.chart+xml"/>
  <Override PartName="/ppt/theme/themeOverride33.xml" ContentType="application/vnd.openxmlformats-officedocument.themeOverride+xml"/>
  <Override PartName="/ppt/charts/chart36.xml" ContentType="application/vnd.openxmlformats-officedocument.drawingml.chart+xml"/>
  <Override PartName="/ppt/theme/themeOverride34.xml" ContentType="application/vnd.openxmlformats-officedocument.themeOverride+xml"/>
  <Override PartName="/ppt/charts/chart37.xml" ContentType="application/vnd.openxmlformats-officedocument.drawingml.chart+xml"/>
  <Override PartName="/ppt/theme/themeOverride35.xml" ContentType="application/vnd.openxmlformats-officedocument.themeOverride+xml"/>
  <Override PartName="/ppt/charts/chart38.xml" ContentType="application/vnd.openxmlformats-officedocument.drawingml.chart+xml"/>
  <Override PartName="/ppt/theme/themeOverride36.xml" ContentType="application/vnd.openxmlformats-officedocument.themeOverride+xml"/>
  <Override PartName="/ppt/charts/chart39.xml" ContentType="application/vnd.openxmlformats-officedocument.drawingml.chart+xml"/>
  <Override PartName="/ppt/theme/themeOverride37.xml" ContentType="application/vnd.openxmlformats-officedocument.themeOverride+xml"/>
  <Override PartName="/ppt/charts/chart40.xml" ContentType="application/vnd.openxmlformats-officedocument.drawingml.chart+xml"/>
  <Override PartName="/ppt/theme/themeOverride3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3" r:id="rId2"/>
    <p:sldId id="324" r:id="rId3"/>
    <p:sldId id="297" r:id="rId4"/>
    <p:sldId id="298" r:id="rId5"/>
    <p:sldId id="299" r:id="rId6"/>
    <p:sldId id="300" r:id="rId7"/>
    <p:sldId id="302" r:id="rId8"/>
    <p:sldId id="303" r:id="rId9"/>
    <p:sldId id="304" r:id="rId10"/>
    <p:sldId id="305" r:id="rId11"/>
    <p:sldId id="306" r:id="rId12"/>
    <p:sldId id="307" r:id="rId13"/>
    <p:sldId id="308" r:id="rId14"/>
    <p:sldId id="311" r:id="rId15"/>
    <p:sldId id="312" r:id="rId16"/>
    <p:sldId id="313" r:id="rId17"/>
    <p:sldId id="314" r:id="rId18"/>
    <p:sldId id="315" r:id="rId19"/>
    <p:sldId id="316" r:id="rId20"/>
    <p:sldId id="317" r:id="rId21"/>
    <p:sldId id="318" r:id="rId22"/>
    <p:sldId id="326" r:id="rId23"/>
    <p:sldId id="329" r:id="rId24"/>
    <p:sldId id="330" r:id="rId25"/>
    <p:sldId id="331" r:id="rId26"/>
    <p:sldId id="332" r:id="rId27"/>
    <p:sldId id="333" r:id="rId28"/>
    <p:sldId id="334" r:id="rId29"/>
    <p:sldId id="327" r:id="rId30"/>
    <p:sldId id="325" r:id="rId31"/>
    <p:sldId id="319" r:id="rId32"/>
    <p:sldId id="320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63" r:id="rId41"/>
    <p:sldId id="264" r:id="rId42"/>
    <p:sldId id="267" r:id="rId43"/>
    <p:sldId id="270" r:id="rId44"/>
    <p:sldId id="272" r:id="rId45"/>
    <p:sldId id="273" r:id="rId46"/>
    <p:sldId id="275" r:id="rId47"/>
    <p:sldId id="276" r:id="rId48"/>
    <p:sldId id="277" r:id="rId49"/>
    <p:sldId id="278" r:id="rId50"/>
    <p:sldId id="279" r:id="rId51"/>
    <p:sldId id="280" r:id="rId52"/>
    <p:sldId id="281" r:id="rId53"/>
    <p:sldId id="282" r:id="rId54"/>
    <p:sldId id="283" r:id="rId55"/>
    <p:sldId id="284" r:id="rId56"/>
    <p:sldId id="285" r:id="rId57"/>
    <p:sldId id="286" r:id="rId58"/>
    <p:sldId id="287" r:id="rId59"/>
    <p:sldId id="288" r:id="rId60"/>
    <p:sldId id="328" r:id="rId61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66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062" autoAdjust="0"/>
    <p:restoredTop sz="94660"/>
  </p:normalViewPr>
  <p:slideViewPr>
    <p:cSldViewPr showGuides="1">
      <p:cViewPr varScale="1">
        <p:scale>
          <a:sx n="71" d="100"/>
          <a:sy n="71" d="100"/>
        </p:scale>
        <p:origin x="-13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Sentiment\MarginaliLug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Sentiment\MarginaliLug.xlsx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Sentiment\MarginaliLug.xlsx" TargetMode="External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Sentiment\MarginaliLug.xlsx" TargetMode="External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Sentiment\MarginaliLug.xlsx" TargetMode="External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marginali%20eventi_2009.xlsx" TargetMode="External"/><Relationship Id="rId1" Type="http://schemas.openxmlformats.org/officeDocument/2006/relationships/themeOverride" Target="../theme/themeOverride14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Eventi2010.xlsx" TargetMode="External"/><Relationship Id="rId1" Type="http://schemas.openxmlformats.org/officeDocument/2006/relationships/themeOverride" Target="../theme/themeOverride15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Eventi2010.xlsx" TargetMode="External"/><Relationship Id="rId1" Type="http://schemas.openxmlformats.org/officeDocument/2006/relationships/themeOverride" Target="../theme/themeOverride16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Eventi2010.xlsx" TargetMode="External"/><Relationship Id="rId1" Type="http://schemas.openxmlformats.org/officeDocument/2006/relationships/themeOverride" Target="../theme/themeOverride17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Eventi2010.xlsx" TargetMode="External"/><Relationship Id="rId1" Type="http://schemas.openxmlformats.org/officeDocument/2006/relationships/themeOverride" Target="../theme/themeOverride18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Eventi2010.xlsx" TargetMode="External"/><Relationship Id="rId1" Type="http://schemas.openxmlformats.org/officeDocument/2006/relationships/themeOverride" Target="../theme/themeOverride19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Sentiment\MarginaliLug.xlsx" TargetMode="External"/><Relationship Id="rId1" Type="http://schemas.openxmlformats.org/officeDocument/2006/relationships/themeOverride" Target="../theme/themeOverride2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Eventi2010.xlsx" TargetMode="External"/><Relationship Id="rId1" Type="http://schemas.openxmlformats.org/officeDocument/2006/relationships/themeOverride" Target="../theme/themeOverride20.xm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Eventi2010.xlsx" TargetMode="External"/><Relationship Id="rId1" Type="http://schemas.openxmlformats.org/officeDocument/2006/relationships/themeOverride" Target="../theme/themeOverride21.xm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marginali%20eventi_2009.xlsx" TargetMode="External"/><Relationship Id="rId1" Type="http://schemas.openxmlformats.org/officeDocument/2006/relationships/themeOverride" Target="../theme/themeOverride22.xm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.finzi\Desktop\marginali%20eventi_2009.xlsx" TargetMode="External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marginali%20eventi_2009.xlsx" TargetMode="External"/><Relationship Id="rId1" Type="http://schemas.openxmlformats.org/officeDocument/2006/relationships/themeOverride" Target="../theme/themeOverride23.xm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.finzi\Desktop\marginali%20eventi_2009.xlsx" TargetMode="External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marginali%20eventi_2009.xlsx" TargetMode="External"/><Relationship Id="rId1" Type="http://schemas.openxmlformats.org/officeDocument/2006/relationships/themeOverride" Target="../theme/themeOverride24.xml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marginali%20eventi_2009.xlsx" TargetMode="External"/><Relationship Id="rId1" Type="http://schemas.openxmlformats.org/officeDocument/2006/relationships/themeOverride" Target="../theme/themeOverride25.xml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marginali%20eventi_2009.xlsx" TargetMode="External"/><Relationship Id="rId1" Type="http://schemas.openxmlformats.org/officeDocument/2006/relationships/themeOverride" Target="../theme/themeOverride26.xml"/></Relationships>
</file>

<file path=ppt/charts/_rels/chart2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marginali%20eventi_2009.xlsx" TargetMode="External"/><Relationship Id="rId1" Type="http://schemas.openxmlformats.org/officeDocument/2006/relationships/themeOverride" Target="../theme/themeOverride27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Sentiment\MarginaliLug.xlsx" TargetMode="External"/><Relationship Id="rId1" Type="http://schemas.openxmlformats.org/officeDocument/2006/relationships/themeOverride" Target="../theme/themeOverride3.xml"/></Relationships>
</file>

<file path=ppt/charts/_rels/chart3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marginali%20eventi_2009.xlsx" TargetMode="External"/><Relationship Id="rId1" Type="http://schemas.openxmlformats.org/officeDocument/2006/relationships/themeOverride" Target="../theme/themeOverride28.xml"/></Relationships>
</file>

<file path=ppt/charts/_rels/chart3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Eventi2010.xlsx" TargetMode="External"/><Relationship Id="rId1" Type="http://schemas.openxmlformats.org/officeDocument/2006/relationships/themeOverride" Target="../theme/themeOverride29.xml"/></Relationships>
</file>

<file path=ppt/charts/_rels/chart3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Eventi2010.xlsx" TargetMode="External"/><Relationship Id="rId1" Type="http://schemas.openxmlformats.org/officeDocument/2006/relationships/themeOverride" Target="../theme/themeOverride30.xml"/></Relationships>
</file>

<file path=ppt/charts/_rels/chart3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Eventi2010.xlsx" TargetMode="External"/><Relationship Id="rId1" Type="http://schemas.openxmlformats.org/officeDocument/2006/relationships/themeOverride" Target="../theme/themeOverride31.xml"/></Relationships>
</file>

<file path=ppt/charts/_rels/chart3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Eventi2010.xlsx" TargetMode="External"/><Relationship Id="rId1" Type="http://schemas.openxmlformats.org/officeDocument/2006/relationships/themeOverride" Target="../theme/themeOverride32.xml"/></Relationships>
</file>

<file path=ppt/charts/_rels/chart3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Eventi2010.xlsx" TargetMode="External"/><Relationship Id="rId1" Type="http://schemas.openxmlformats.org/officeDocument/2006/relationships/themeOverride" Target="../theme/themeOverride33.xml"/></Relationships>
</file>

<file path=ppt/charts/_rels/chart3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Eventi2010.xlsx" TargetMode="External"/><Relationship Id="rId1" Type="http://schemas.openxmlformats.org/officeDocument/2006/relationships/themeOverride" Target="../theme/themeOverride34.xml"/></Relationships>
</file>

<file path=ppt/charts/_rels/chart3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Eventi2010.xlsx" TargetMode="External"/><Relationship Id="rId1" Type="http://schemas.openxmlformats.org/officeDocument/2006/relationships/themeOverride" Target="../theme/themeOverride35.xml"/></Relationships>
</file>

<file path=ppt/charts/_rels/chart3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Eventi2010.xlsx" TargetMode="External"/><Relationship Id="rId1" Type="http://schemas.openxmlformats.org/officeDocument/2006/relationships/themeOverride" Target="../theme/themeOverride36.xml"/></Relationships>
</file>

<file path=ppt/charts/_rels/chart3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Eventi2010.xlsx" TargetMode="External"/><Relationship Id="rId1" Type="http://schemas.openxmlformats.org/officeDocument/2006/relationships/themeOverride" Target="../theme/themeOverride37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Sentiment\MarginaliLug.xlsx" TargetMode="External"/><Relationship Id="rId1" Type="http://schemas.openxmlformats.org/officeDocument/2006/relationships/themeOverride" Target="../theme/themeOverride4.xml"/></Relationships>
</file>

<file path=ppt/charts/_rels/chart4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Eventi2010.xlsx" TargetMode="External"/><Relationship Id="rId1" Type="http://schemas.openxmlformats.org/officeDocument/2006/relationships/themeOverride" Target="../theme/themeOverride38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Sentiment\MarginaliLug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Sentiment\MarginaliLug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Sentiment\MarginaliLug.xlsx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Sentiment\MarginaliLug.xlsx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Desktop\Sentiment\MarginaliLug.xlsx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5"/>
      <c:hPercent val="75"/>
      <c:rotY val="0"/>
      <c:depthPercent val="10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336471798835035"/>
          <c:y val="0.3477917218059785"/>
          <c:w val="0.51995296814948233"/>
          <c:h val="0.52064629012871033"/>
        </c:manualLayout>
      </c:layout>
      <c:pie3DChart>
        <c:varyColors val="1"/>
        <c:ser>
          <c:idx val="0"/>
          <c:order val="0"/>
          <c:spPr>
            <a:ln w="2540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plastic">
              <a:bevelT w="152400" h="152400"/>
              <a:bevelB w="152400" h="152400"/>
            </a:sp3d>
          </c:spPr>
          <c:explosion val="4"/>
          <c:dPt>
            <c:idx val="0"/>
            <c:bubble3D val="0"/>
            <c:spPr>
              <a:solidFill>
                <a:srgbClr val="C00000"/>
              </a:soli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1"/>
            <c:bubble3D val="0"/>
            <c:spPr>
              <a:solidFill>
                <a:srgbClr val="FFC000"/>
              </a:soli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2"/>
            <c:bubble3D val="0"/>
            <c:spPr>
              <a:solidFill>
                <a:srgbClr val="FFFF00"/>
              </a:soli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3"/>
            <c:bubble3D val="0"/>
            <c:spPr>
              <a:solidFill>
                <a:srgbClr val="9BBB59">
                  <a:lumMod val="40000"/>
                  <a:lumOff val="60000"/>
                </a:srgbClr>
              </a:soli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4"/>
            <c:bubble3D val="0"/>
            <c:spPr>
              <a:solidFill>
                <a:srgbClr val="92D050"/>
              </a:soli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5"/>
            <c:bubble3D val="0"/>
            <c:spPr>
              <a:solidFill>
                <a:srgbClr val="003300"/>
              </a:soli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Lbls>
            <c:dLbl>
              <c:idx val="0"/>
              <c:layout>
                <c:manualLayout>
                  <c:x val="-1.5011765484630724E-2"/>
                  <c:y val="-0.1291202799519201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-4.5035296453892176E-2"/>
                  <c:y val="8.3303406420594025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POCHISSIMO
(2.900.000)
7.2%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5"/>
              <c:layout>
                <c:manualLayout>
                  <c:x val="-2.3200108660681874E-2"/>
                  <c:y val="-0.106211843186256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numFmt formatCode="0.0%" sourceLinked="0"/>
            <c:spPr>
              <a:effectLst/>
            </c:spPr>
            <c:txPr>
              <a:bodyPr/>
              <a:lstStyle/>
              <a:p>
                <a:pPr>
                  <a:defRPr sz="1400" b="1" u="none" strike="noStrike" baseline="0">
                    <a:latin typeface="Bookman Old Style"/>
                    <a:ea typeface="Bookman Old Style"/>
                    <a:cs typeface="Bookman Old Style"/>
                  </a:defRPr>
                </a:pPr>
                <a:endParaRPr lang="it-IT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Marginali!$A$5:$A$10</c:f>
              <c:strCache>
                <c:ptCount val="6"/>
                <c:pt idx="0">
                  <c:v>PER NIENTE
(2.000.000)</c:v>
                </c:pt>
                <c:pt idx="1">
                  <c:v>POCHISSIMO
(2.900.000)</c:v>
                </c:pt>
                <c:pt idx="2">
                  <c:v>POCO
(9.500.000)</c:v>
                </c:pt>
                <c:pt idx="3">
                  <c:v>ABBASTANZA
(20.100.000)</c:v>
                </c:pt>
                <c:pt idx="4">
                  <c:v>MOLTO
(5.000.000)</c:v>
                </c:pt>
                <c:pt idx="5">
                  <c:v>MOLTISSIMO
(1.600.000)</c:v>
                </c:pt>
              </c:strCache>
            </c:strRef>
          </c:cat>
          <c:val>
            <c:numRef>
              <c:f>Marginali!$B$5:$B$10</c:f>
              <c:numCache>
                <c:formatCode>0.0%</c:formatCode>
                <c:ptCount val="6"/>
                <c:pt idx="0">
                  <c:v>4.8159518241882325E-2</c:v>
                </c:pt>
                <c:pt idx="1">
                  <c:v>7.152497291564941E-2</c:v>
                </c:pt>
                <c:pt idx="2">
                  <c:v>0.23139358520507813</c:v>
                </c:pt>
                <c:pt idx="3">
                  <c:v>0.48902206420898436</c:v>
                </c:pt>
                <c:pt idx="4">
                  <c:v>0.12218336105346679</c:v>
                </c:pt>
                <c:pt idx="5">
                  <c:v>3.7716474533081051E-2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c:spPr>
    </c:plotArea>
    <c:plotVisOnly val="1"/>
    <c:dispBlanksAs val="zero"/>
    <c:showDLblsOverMax val="0"/>
  </c:chart>
  <c:spPr>
    <a:noFill/>
    <a:ln>
      <a:noFill/>
    </a:ln>
  </c:sp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0"/>
      <c:hPercent val="80"/>
      <c:rotY val="0"/>
      <c:depthPercent val="100"/>
      <c:rAngAx val="0"/>
      <c:perspective val="30"/>
    </c:view3D>
    <c:floor>
      <c:thickness val="0"/>
      <c:spPr>
        <a:noFill/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noFill/>
        <a:ln w="12700">
          <a:solidFill>
            <a:srgbClr val="808080"/>
          </a:solidFill>
          <a:prstDash val="solid"/>
        </a:ln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rgbClr val="006600"/>
                </a:gs>
                <a:gs pos="60000">
                  <a:srgbClr val="92D050"/>
                </a:gs>
                <a:gs pos="100000">
                  <a:srgbClr val="9BBB59">
                    <a:lumMod val="60000"/>
                    <a:lumOff val="40000"/>
                  </a:srgbClr>
                </a:gs>
              </a:gsLst>
              <a:lin ang="16200000" scaled="1"/>
              <a:tileRect/>
            </a:gradFill>
            <a:ln w="25400">
              <a:noFill/>
            </a:ln>
            <a:scene3d>
              <a:camera prst="orthographicFront"/>
              <a:lightRig rig="threePt" dir="t"/>
            </a:scene3d>
            <a:sp3d prstMaterial="plastic">
              <a:bevelT w="203200" h="203200"/>
              <a:bevelB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 w="25400">
                <a:noFill/>
              </a:ln>
              <a:scene3d>
                <a:camera prst="orthographicFront"/>
                <a:lightRig rig="threePt" dir="t"/>
              </a:scene3d>
              <a:sp3d prstMaterial="plastic">
                <a:bevelT w="203200" h="203200"/>
                <a:bevelB/>
              </a:sp3d>
            </c:spPr>
          </c:dPt>
          <c:dPt>
            <c:idx val="2"/>
            <c:invertIfNegative val="0"/>
            <c:bubble3D val="0"/>
            <c:spPr>
              <a:solidFill>
                <a:sysClr val="windowText" lastClr="000000">
                  <a:lumMod val="50000"/>
                  <a:lumOff val="50000"/>
                </a:sysClr>
              </a:solidFill>
              <a:ln w="25400">
                <a:noFill/>
              </a:ln>
              <a:scene3d>
                <a:camera prst="orthographicFront"/>
                <a:lightRig rig="threePt" dir="t"/>
              </a:scene3d>
              <a:sp3d prstMaterial="plastic">
                <a:bevelT w="203200" h="203200"/>
                <a:bevelB/>
              </a:sp3d>
            </c:spPr>
          </c:dPt>
          <c:dLbls>
            <c:dLbl>
              <c:idx val="0"/>
              <c:layout>
                <c:manualLayout>
                  <c:x val="9.5529416720377333E-3"/>
                  <c:y val="1.639830835051056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917647625186032E-2"/>
                  <c:y val="1.639830835051056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188235718889436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latin typeface="Bookman Old Style" pitchFamily="18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Marginali!$A$58:$A$60</c:f>
              <c:strCache>
                <c:ptCount val="3"/>
                <c:pt idx="0">
                  <c:v>SUI PERIODICI/
RIVISTE LOCALI
O DIOCESANI
(3.400.000)</c:v>
                </c:pt>
                <c:pt idx="1">
                  <c:v>ALTROVE
(1.700.000)</c:v>
                </c:pt>
                <c:pt idx="2">
                  <c:v>NESSUNO
DI QUESTI
(2.600.000)</c:v>
                </c:pt>
              </c:strCache>
            </c:strRef>
          </c:cat>
          <c:val>
            <c:numRef>
              <c:f>Marginali!$B$58:$B$60</c:f>
              <c:numCache>
                <c:formatCode>0.0%</c:formatCode>
                <c:ptCount val="3"/>
                <c:pt idx="0">
                  <c:v>8.2885007858276363E-2</c:v>
                </c:pt>
                <c:pt idx="1">
                  <c:v>4.0263996124267579E-2</c:v>
                </c:pt>
                <c:pt idx="2">
                  <c:v>6.2415294647216797E-2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0"/>
        <c:gapDepth val="0"/>
        <c:shape val="box"/>
        <c:axId val="122813440"/>
        <c:axId val="123349632"/>
        <c:axId val="0"/>
      </c:bar3DChart>
      <c:catAx>
        <c:axId val="122813440"/>
        <c:scaling>
          <c:orientation val="maxMin"/>
        </c:scaling>
        <c:delete val="0"/>
        <c:axPos val="l"/>
        <c:majorTickMark val="out"/>
        <c:minorTickMark val="none"/>
        <c:tickLblPos val="nextTo"/>
        <c:spPr>
          <a:effectLst/>
        </c:spPr>
        <c:txPr>
          <a:bodyPr/>
          <a:lstStyle/>
          <a:p>
            <a:pPr>
              <a:defRPr sz="1400" b="1" u="none" strike="noStrike" baseline="0"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233496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3349632"/>
        <c:scaling>
          <c:orientation val="minMax"/>
          <c:max val="1"/>
          <c:min val="0"/>
        </c:scaling>
        <c:delete val="0"/>
        <c:axPos val="t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0%" sourceLinked="0"/>
        <c:majorTickMark val="out"/>
        <c:minorTickMark val="none"/>
        <c:tickLblPos val="nextTo"/>
        <c:spPr>
          <a:effectLst/>
        </c:spPr>
        <c:txPr>
          <a:bodyPr/>
          <a:lstStyle/>
          <a:p>
            <a:pPr>
              <a:defRPr sz="1000" b="0" i="0" u="none" strike="noStrike" baseline="0"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22813440"/>
        <c:crosses val="autoZero"/>
        <c:crossBetween val="between"/>
        <c:majorUnit val="0.2"/>
      </c:valAx>
    </c:plotArea>
    <c:plotVisOnly val="1"/>
    <c:dispBlanksAs val="gap"/>
    <c:showDLblsOverMax val="0"/>
  </c:chart>
  <c:spPr>
    <a:noFill/>
    <a:ln>
      <a:noFill/>
    </a:ln>
    <a:effectLst/>
  </c:sp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0"/>
      <c:hPercent val="80"/>
      <c:rotY val="0"/>
      <c:depthPercent val="100"/>
      <c:rAngAx val="0"/>
      <c:perspective val="30"/>
    </c:view3D>
    <c:floor>
      <c:thickness val="0"/>
      <c:spPr>
        <a:noFill/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noFill/>
        <a:ln w="12700">
          <a:solidFill>
            <a:srgbClr val="808080"/>
          </a:solidFill>
          <a:prstDash val="solid"/>
        </a:ln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rgbClr val="006600"/>
                </a:gs>
                <a:gs pos="60000">
                  <a:srgbClr val="92D050"/>
                </a:gs>
                <a:gs pos="100000">
                  <a:srgbClr val="9BBB59">
                    <a:lumMod val="60000"/>
                    <a:lumOff val="40000"/>
                  </a:srgbClr>
                </a:gs>
              </a:gsLst>
              <a:lin ang="16200000" scaled="1"/>
              <a:tileRect/>
            </a:gradFill>
            <a:ln w="25400">
              <a:noFill/>
            </a:ln>
            <a:scene3d>
              <a:camera prst="orthographicFront"/>
              <a:lightRig rig="threePt" dir="t"/>
            </a:scene3d>
            <a:sp3d prstMaterial="plastic">
              <a:bevelT w="203200" h="203200"/>
              <a:bevelB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4BACC6">
                  <a:lumMod val="60000"/>
                  <a:lumOff val="40000"/>
                </a:srgbClr>
              </a:solidFill>
              <a:ln w="25400">
                <a:noFill/>
              </a:ln>
              <a:scene3d>
                <a:camera prst="orthographicFront"/>
                <a:lightRig rig="threePt" dir="t"/>
              </a:scene3d>
              <a:sp3d prstMaterial="plastic">
                <a:bevelT w="203200" h="203200"/>
                <a:bevelB/>
              </a:sp3d>
            </c:spPr>
          </c:dPt>
          <c:dPt>
            <c:idx val="2"/>
            <c:invertIfNegative val="0"/>
            <c:bubble3D val="0"/>
            <c:spPr>
              <a:solidFill>
                <a:srgbClr val="F79646">
                  <a:lumMod val="75000"/>
                </a:srgbClr>
              </a:solidFill>
              <a:ln w="25400">
                <a:noFill/>
              </a:ln>
              <a:scene3d>
                <a:camera prst="orthographicFront"/>
                <a:lightRig rig="threePt" dir="t"/>
              </a:scene3d>
              <a:sp3d prstMaterial="plastic">
                <a:bevelT w="203200" h="203200"/>
                <a:bevelB/>
              </a:sp3d>
            </c:spPr>
          </c:dPt>
          <c:dPt>
            <c:idx val="3"/>
            <c:invertIfNegative val="0"/>
            <c:bubble3D val="0"/>
            <c:spPr>
              <a:solidFill>
                <a:srgbClr val="8064A2">
                  <a:lumMod val="75000"/>
                </a:srgbClr>
              </a:solidFill>
              <a:ln w="25400">
                <a:noFill/>
              </a:ln>
              <a:scene3d>
                <a:camera prst="orthographicFront"/>
                <a:lightRig rig="threePt" dir="t"/>
              </a:scene3d>
              <a:sp3d prstMaterial="plastic">
                <a:bevelT w="203200" h="203200"/>
                <a:bevelB/>
              </a:sp3d>
            </c:spPr>
          </c:dPt>
          <c:dLbls>
            <c:dLbl>
              <c:idx val="0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latin typeface="Bookman Old Style" pitchFamily="18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Marginali!$E$43:$E$46</c:f>
              <c:strCache>
                <c:ptCount val="4"/>
                <c:pt idx="0">
                  <c:v>TELEVISIONI (NET)
(23.600.000)</c:v>
                </c:pt>
                <c:pt idx="1">
                  <c:v>SU INTERNET
(18.700.000)</c:v>
                </c:pt>
                <c:pt idx="2">
                  <c:v>QUOTIDIANI (NET)
(16.400.000)</c:v>
                </c:pt>
                <c:pt idx="3">
                  <c:v>RADIO (NET)
(12.100.000)</c:v>
                </c:pt>
              </c:strCache>
            </c:strRef>
          </c:cat>
          <c:val>
            <c:numRef>
              <c:f>Marginali!$F$43:$F$46</c:f>
              <c:numCache>
                <c:formatCode>0.0%</c:formatCode>
                <c:ptCount val="4"/>
                <c:pt idx="0">
                  <c:v>0.57251056671142575</c:v>
                </c:pt>
                <c:pt idx="1">
                  <c:v>0.45506038665771487</c:v>
                </c:pt>
                <c:pt idx="2">
                  <c:v>0.39763042449951169</c:v>
                </c:pt>
                <c:pt idx="3">
                  <c:v>0.29370973587036131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0"/>
        <c:gapDepth val="0"/>
        <c:shape val="box"/>
        <c:axId val="123373824"/>
        <c:axId val="123398400"/>
        <c:axId val="0"/>
      </c:bar3DChart>
      <c:catAx>
        <c:axId val="123373824"/>
        <c:scaling>
          <c:orientation val="maxMin"/>
        </c:scaling>
        <c:delete val="0"/>
        <c:axPos val="l"/>
        <c:majorTickMark val="out"/>
        <c:minorTickMark val="none"/>
        <c:tickLblPos val="nextTo"/>
        <c:spPr>
          <a:effectLst/>
        </c:spPr>
        <c:txPr>
          <a:bodyPr/>
          <a:lstStyle/>
          <a:p>
            <a:pPr>
              <a:defRPr sz="1400" b="1" u="none" strike="noStrike" baseline="0"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233984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3398400"/>
        <c:scaling>
          <c:orientation val="minMax"/>
          <c:max val="1"/>
          <c:min val="0"/>
        </c:scaling>
        <c:delete val="0"/>
        <c:axPos val="t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0%" sourceLinked="0"/>
        <c:majorTickMark val="out"/>
        <c:minorTickMark val="none"/>
        <c:tickLblPos val="nextTo"/>
        <c:spPr>
          <a:effectLst/>
        </c:spPr>
        <c:txPr>
          <a:bodyPr/>
          <a:lstStyle/>
          <a:p>
            <a:pPr>
              <a:defRPr sz="1000" b="0" i="0" u="none" strike="noStrike" baseline="0"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23373824"/>
        <c:crosses val="autoZero"/>
        <c:crossBetween val="between"/>
        <c:majorUnit val="0.2"/>
      </c:valAx>
    </c:plotArea>
    <c:plotVisOnly val="1"/>
    <c:dispBlanksAs val="gap"/>
    <c:showDLblsOverMax val="0"/>
  </c:chart>
  <c:spPr>
    <a:noFill/>
    <a:ln>
      <a:noFill/>
    </a:ln>
    <a:effectLst/>
  </c:sp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0"/>
      <c:hPercent val="80"/>
      <c:rotY val="0"/>
      <c:depthPercent val="100"/>
      <c:rAngAx val="0"/>
      <c:perspective val="30"/>
    </c:view3D>
    <c:floor>
      <c:thickness val="0"/>
      <c:spPr>
        <a:noFill/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noFill/>
        <a:ln w="12700">
          <a:solidFill>
            <a:srgbClr val="808080"/>
          </a:solidFill>
          <a:prstDash val="solid"/>
        </a:ln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rgbClr val="006600"/>
                </a:gs>
                <a:gs pos="60000">
                  <a:srgbClr val="92D050"/>
                </a:gs>
                <a:gs pos="100000">
                  <a:srgbClr val="9BBB59">
                    <a:lumMod val="60000"/>
                    <a:lumOff val="40000"/>
                  </a:srgbClr>
                </a:gs>
              </a:gsLst>
              <a:lin ang="16200000" scaled="1"/>
              <a:tileRect/>
            </a:gradFill>
            <a:ln w="25400">
              <a:noFill/>
            </a:ln>
            <a:scene3d>
              <a:camera prst="orthographicFront"/>
              <a:lightRig rig="threePt" dir="t"/>
            </a:scene3d>
            <a:sp3d prstMaterial="plastic">
              <a:bevelT w="203200" h="203200"/>
              <a:bevelB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 w="25400">
                <a:noFill/>
              </a:ln>
              <a:scene3d>
                <a:camera prst="orthographicFront"/>
                <a:lightRig rig="threePt" dir="t"/>
              </a:scene3d>
              <a:sp3d prstMaterial="plastic">
                <a:bevelT w="203200" h="203200"/>
                <a:bevelB/>
              </a:sp3d>
            </c:spPr>
          </c:dPt>
          <c:dLbls>
            <c:dLbl>
              <c:idx val="0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latin typeface="Bookman Old Style" pitchFamily="18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Marginali!$E$47:$E$49</c:f>
              <c:strCache>
                <c:ptCount val="3"/>
                <c:pt idx="0">
                  <c:v>PERIODICI (NET)
(11.600.000)</c:v>
                </c:pt>
                <c:pt idx="1">
                  <c:v>SUI MANIFESTI/
POSTER
(9.500.000)</c:v>
                </c:pt>
                <c:pt idx="2">
                  <c:v>NEL MATERIALE
INVIATO PER POSTA
O DISTRIBUITO
NEI PUNTI-VENDITA
(9.000.000)</c:v>
                </c:pt>
              </c:strCache>
            </c:strRef>
          </c:cat>
          <c:val>
            <c:numRef>
              <c:f>Marginali!$F$47:$F$49</c:f>
              <c:numCache>
                <c:formatCode>0.0%</c:formatCode>
                <c:ptCount val="3"/>
                <c:pt idx="0">
                  <c:v>0.28280199050903321</c:v>
                </c:pt>
                <c:pt idx="1">
                  <c:v>0.23138948440551757</c:v>
                </c:pt>
                <c:pt idx="2">
                  <c:v>0.21821456909179687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0"/>
        <c:gapDepth val="0"/>
        <c:shape val="box"/>
        <c:axId val="123692928"/>
        <c:axId val="123724928"/>
        <c:axId val="0"/>
      </c:bar3DChart>
      <c:catAx>
        <c:axId val="123692928"/>
        <c:scaling>
          <c:orientation val="maxMin"/>
        </c:scaling>
        <c:delete val="0"/>
        <c:axPos val="l"/>
        <c:majorTickMark val="out"/>
        <c:minorTickMark val="none"/>
        <c:tickLblPos val="nextTo"/>
        <c:spPr>
          <a:effectLst/>
        </c:spPr>
        <c:txPr>
          <a:bodyPr/>
          <a:lstStyle/>
          <a:p>
            <a:pPr>
              <a:defRPr sz="1400" b="1" u="none" strike="noStrike" baseline="0"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237249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3724928"/>
        <c:scaling>
          <c:orientation val="minMax"/>
          <c:max val="1"/>
          <c:min val="0"/>
        </c:scaling>
        <c:delete val="0"/>
        <c:axPos val="t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0%" sourceLinked="0"/>
        <c:majorTickMark val="out"/>
        <c:minorTickMark val="none"/>
        <c:tickLblPos val="nextTo"/>
        <c:spPr>
          <a:effectLst/>
        </c:spPr>
        <c:txPr>
          <a:bodyPr/>
          <a:lstStyle/>
          <a:p>
            <a:pPr>
              <a:defRPr sz="1000" b="0" i="0" u="none" strike="noStrike" baseline="0"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23692928"/>
        <c:crosses val="autoZero"/>
        <c:crossBetween val="between"/>
        <c:majorUnit val="0.2"/>
      </c:valAx>
    </c:plotArea>
    <c:plotVisOnly val="1"/>
    <c:dispBlanksAs val="gap"/>
    <c:showDLblsOverMax val="0"/>
  </c:chart>
  <c:spPr>
    <a:noFill/>
    <a:ln>
      <a:noFill/>
    </a:ln>
    <a:effectLst/>
  </c:sp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0"/>
      <c:hPercent val="80"/>
      <c:rotY val="0"/>
      <c:depthPercent val="100"/>
      <c:rAngAx val="0"/>
      <c:perspective val="30"/>
    </c:view3D>
    <c:floor>
      <c:thickness val="0"/>
      <c:spPr>
        <a:noFill/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noFill/>
        <a:ln w="12700">
          <a:solidFill>
            <a:srgbClr val="808080"/>
          </a:solidFill>
          <a:prstDash val="solid"/>
        </a:ln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rgbClr val="006600"/>
                </a:gs>
                <a:gs pos="60000">
                  <a:srgbClr val="92D050"/>
                </a:gs>
                <a:gs pos="100000">
                  <a:srgbClr val="9BBB59">
                    <a:lumMod val="60000"/>
                    <a:lumOff val="40000"/>
                  </a:srgbClr>
                </a:gs>
              </a:gsLst>
              <a:lin ang="16200000" scaled="1"/>
              <a:tileRect/>
            </a:gradFill>
            <a:ln w="25400">
              <a:noFill/>
            </a:ln>
            <a:scene3d>
              <a:camera prst="orthographicFront"/>
              <a:lightRig rig="threePt" dir="t"/>
            </a:scene3d>
            <a:sp3d prstMaterial="plastic">
              <a:bevelT w="203200" h="203200"/>
              <a:bevelB/>
            </a:sp3d>
          </c:spPr>
          <c:invertIfNegative val="0"/>
          <c:dPt>
            <c:idx val="2"/>
            <c:invertIfNegative val="0"/>
            <c:bubble3D val="0"/>
            <c:spPr>
              <a:solidFill>
                <a:sysClr val="windowText" lastClr="000000">
                  <a:lumMod val="50000"/>
                  <a:lumOff val="50000"/>
                </a:sysClr>
              </a:solidFill>
              <a:ln w="25400">
                <a:noFill/>
              </a:ln>
              <a:scene3d>
                <a:camera prst="orthographicFront"/>
                <a:lightRig rig="threePt" dir="t"/>
              </a:scene3d>
              <a:sp3d prstMaterial="plastic">
                <a:bevelT w="203200" h="203200"/>
                <a:bevelB/>
              </a:sp3d>
            </c:spPr>
          </c:dPt>
          <c:dLbls>
            <c:dLbl>
              <c:idx val="0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0038640231460498E-17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latin typeface="Bookman Old Style" pitchFamily="18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Marginali!$E$50:$E$52</c:f>
              <c:strCache>
                <c:ptCount val="3"/>
                <c:pt idx="0">
                  <c:v>AL CINEMA
(7.400.000)</c:v>
                </c:pt>
                <c:pt idx="1">
                  <c:v>ALTROVE
(1.700.000)</c:v>
                </c:pt>
                <c:pt idx="2">
                  <c:v>NESSUNO
DI QUESTI
(2.600.000)</c:v>
                </c:pt>
              </c:strCache>
            </c:strRef>
          </c:cat>
          <c:val>
            <c:numRef>
              <c:f>Marginali!$F$50:$F$52</c:f>
              <c:numCache>
                <c:formatCode>0.0%</c:formatCode>
                <c:ptCount val="3"/>
                <c:pt idx="0">
                  <c:v>0.17890653610229493</c:v>
                </c:pt>
                <c:pt idx="1">
                  <c:v>4.0263996124267579E-2</c:v>
                </c:pt>
                <c:pt idx="2">
                  <c:v>6.2415294647216797E-2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0"/>
        <c:gapDepth val="0"/>
        <c:shape val="box"/>
        <c:axId val="124039936"/>
        <c:axId val="124043264"/>
        <c:axId val="0"/>
      </c:bar3DChart>
      <c:catAx>
        <c:axId val="124039936"/>
        <c:scaling>
          <c:orientation val="maxMin"/>
        </c:scaling>
        <c:delete val="0"/>
        <c:axPos val="l"/>
        <c:majorTickMark val="out"/>
        <c:minorTickMark val="none"/>
        <c:tickLblPos val="nextTo"/>
        <c:spPr>
          <a:effectLst/>
        </c:spPr>
        <c:txPr>
          <a:bodyPr/>
          <a:lstStyle/>
          <a:p>
            <a:pPr>
              <a:defRPr sz="1400" b="1" u="none" strike="noStrike" baseline="0"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240432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4043264"/>
        <c:scaling>
          <c:orientation val="minMax"/>
          <c:max val="1"/>
          <c:min val="0"/>
        </c:scaling>
        <c:delete val="0"/>
        <c:axPos val="t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0%" sourceLinked="0"/>
        <c:majorTickMark val="out"/>
        <c:minorTickMark val="none"/>
        <c:tickLblPos val="nextTo"/>
        <c:spPr>
          <a:effectLst/>
        </c:spPr>
        <c:txPr>
          <a:bodyPr/>
          <a:lstStyle/>
          <a:p>
            <a:pPr>
              <a:defRPr sz="1000" b="0" i="0" u="none" strike="noStrike" baseline="0"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24039936"/>
        <c:crosses val="autoZero"/>
        <c:crossBetween val="between"/>
        <c:majorUnit val="0.2"/>
      </c:valAx>
    </c:plotArea>
    <c:plotVisOnly val="1"/>
    <c:dispBlanksAs val="gap"/>
    <c:showDLblsOverMax val="0"/>
  </c:chart>
  <c:spPr>
    <a:noFill/>
    <a:ln>
      <a:noFill/>
    </a:ln>
    <a:effectLst/>
  </c:sp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5"/>
      <c:rAngAx val="0"/>
      <c:perspective val="30"/>
    </c:view3D>
    <c:floor>
      <c:thickness val="0"/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8.4798345398138672E-2"/>
          <c:y val="8.3050847457627225E-2"/>
          <c:w val="0.85729058945191317"/>
          <c:h val="0.77457627118644068"/>
        </c:manualLayout>
      </c:layout>
      <c:bar3DChart>
        <c:barDir val="bar"/>
        <c:grouping val="percentStacked"/>
        <c:varyColors val="0"/>
        <c:ser>
          <c:idx val="0"/>
          <c:order val="0"/>
          <c:tx>
            <c:strRef>
              <c:f>DATI!$I$391</c:f>
              <c:strCache>
                <c:ptCount val="1"/>
                <c:pt idx="0">
                  <c:v>&lt;25 MILIONI
DI EURO</c:v>
                </c:pt>
              </c:strCache>
            </c:strRef>
          </c:tx>
          <c:spPr>
            <a:gradFill rotWithShape="0">
              <a:gsLst>
                <a:gs pos="0">
                  <a:srgbClr val="666699"/>
                </a:gs>
                <a:gs pos="50000">
                  <a:srgbClr val="666699">
                    <a:gamma/>
                    <a:tint val="50196"/>
                    <a:invGamma/>
                  </a:srgbClr>
                </a:gs>
                <a:gs pos="100000">
                  <a:srgbClr val="666699"/>
                </a:gs>
              </a:gsLst>
              <a:lin ang="5400000" scaled="1"/>
            </a:gradFill>
            <a:ln w="12700">
              <a:noFill/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Bookman Old Style"/>
                    <a:ea typeface="Bookman Old Style"/>
                    <a:cs typeface="Bookman Old Style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DATI!$J$390:$M$390</c:f>
              <c:numCache>
                <c:formatCode>Standard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DATI!$J$391:$M$391</c:f>
              <c:numCache>
                <c:formatCode>0.0%</c:formatCode>
                <c:ptCount val="4"/>
                <c:pt idx="0">
                  <c:v>0.26785714285714285</c:v>
                </c:pt>
                <c:pt idx="1">
                  <c:v>0.23900000000000002</c:v>
                </c:pt>
                <c:pt idx="2">
                  <c:v>0.25900000000000001</c:v>
                </c:pt>
                <c:pt idx="3">
                  <c:v>0.26100000000000001</c:v>
                </c:pt>
              </c:numCache>
            </c:numRef>
          </c:val>
        </c:ser>
        <c:ser>
          <c:idx val="1"/>
          <c:order val="1"/>
          <c:tx>
            <c:strRef>
              <c:f>DATI!$I$392</c:f>
              <c:strCache>
                <c:ptCount val="1"/>
                <c:pt idx="0">
                  <c:v>25-100 MILIONI
DI EURO</c:v>
                </c:pt>
              </c:strCache>
            </c:strRef>
          </c:tx>
          <c:spPr>
            <a:gradFill rotWithShape="0">
              <a:gsLst>
                <a:gs pos="0">
                  <a:srgbClr val="00CCFF"/>
                </a:gs>
                <a:gs pos="50000">
                  <a:srgbClr val="00CCFF">
                    <a:gamma/>
                    <a:tint val="50196"/>
                    <a:invGamma/>
                  </a:srgbClr>
                </a:gs>
                <a:gs pos="100000">
                  <a:srgbClr val="00CCFF"/>
                </a:gs>
              </a:gsLst>
              <a:lin ang="5400000" scaled="1"/>
            </a:gradFill>
            <a:ln w="12700">
              <a:noFill/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Bookman Old Style"/>
                    <a:ea typeface="Bookman Old Style"/>
                    <a:cs typeface="Bookman Old Style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DATI!$J$390:$M$390</c:f>
              <c:numCache>
                <c:formatCode>Standard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DATI!$J$392:$M$392</c:f>
              <c:numCache>
                <c:formatCode>0.0%</c:formatCode>
                <c:ptCount val="4"/>
                <c:pt idx="0">
                  <c:v>0.22321428571428575</c:v>
                </c:pt>
                <c:pt idx="1">
                  <c:v>0.26900000000000002</c:v>
                </c:pt>
                <c:pt idx="2">
                  <c:v>0.25700000000000001</c:v>
                </c:pt>
                <c:pt idx="3">
                  <c:v>0.26500000000000001</c:v>
                </c:pt>
              </c:numCache>
            </c:numRef>
          </c:val>
        </c:ser>
        <c:ser>
          <c:idx val="2"/>
          <c:order val="2"/>
          <c:tx>
            <c:strRef>
              <c:f>DATI!$I$393</c:f>
              <c:strCache>
                <c:ptCount val="1"/>
                <c:pt idx="0">
                  <c:v>100-250 MILIONI DI EURO</c:v>
                </c:pt>
              </c:strCache>
            </c:strRef>
          </c:tx>
          <c:spPr>
            <a:gradFill rotWithShape="0">
              <a:gsLst>
                <a:gs pos="0">
                  <a:srgbClr val="99CC00"/>
                </a:gs>
                <a:gs pos="50000">
                  <a:srgbClr val="99CC00">
                    <a:gamma/>
                    <a:tint val="50196"/>
                    <a:invGamma/>
                  </a:srgbClr>
                </a:gs>
                <a:gs pos="100000">
                  <a:srgbClr val="99CC00"/>
                </a:gs>
              </a:gsLst>
              <a:lin ang="5400000" scaled="1"/>
            </a:gradFill>
            <a:ln w="12700">
              <a:noFill/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Bookman Old Style"/>
                    <a:ea typeface="Bookman Old Style"/>
                    <a:cs typeface="Bookman Old Style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DATI!$J$390:$M$390</c:f>
              <c:numCache>
                <c:formatCode>Standard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DATI!$J$393:$M$393</c:f>
              <c:numCache>
                <c:formatCode>0.0%</c:formatCode>
                <c:ptCount val="4"/>
                <c:pt idx="0">
                  <c:v>0.125</c:v>
                </c:pt>
                <c:pt idx="1">
                  <c:v>0.128</c:v>
                </c:pt>
                <c:pt idx="2">
                  <c:v>0.128</c:v>
                </c:pt>
                <c:pt idx="3">
                  <c:v>0.15300000000000002</c:v>
                </c:pt>
              </c:numCache>
            </c:numRef>
          </c:val>
        </c:ser>
        <c:ser>
          <c:idx val="3"/>
          <c:order val="3"/>
          <c:tx>
            <c:strRef>
              <c:f>DATI!$I$394</c:f>
              <c:strCache>
                <c:ptCount val="1"/>
                <c:pt idx="0">
                  <c:v>&gt;250 MILIONI
DI EURO</c:v>
                </c:pt>
              </c:strCache>
            </c:strRef>
          </c:tx>
          <c:spPr>
            <a:gradFill rotWithShape="0">
              <a:gsLst>
                <a:gs pos="0">
                  <a:srgbClr val="008000"/>
                </a:gs>
                <a:gs pos="50000">
                  <a:srgbClr val="008000">
                    <a:gamma/>
                    <a:tint val="50196"/>
                    <a:invGamma/>
                  </a:srgbClr>
                </a:gs>
                <a:gs pos="100000">
                  <a:srgbClr val="008000"/>
                </a:gs>
              </a:gsLst>
              <a:lin ang="5400000" scaled="1"/>
            </a:gradFill>
            <a:ln w="12700">
              <a:noFill/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Bookman Old Style"/>
                    <a:ea typeface="Bookman Old Style"/>
                    <a:cs typeface="Bookman Old Style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DATI!$J$390:$M$390</c:f>
              <c:numCache>
                <c:formatCode>Standard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DATI!$J$394:$M$394</c:f>
              <c:numCache>
                <c:formatCode>0.0%</c:formatCode>
                <c:ptCount val="4"/>
                <c:pt idx="0">
                  <c:v>0.38392857142857156</c:v>
                </c:pt>
                <c:pt idx="1">
                  <c:v>0.3640000000000001</c:v>
                </c:pt>
                <c:pt idx="2">
                  <c:v>0.35600000000000004</c:v>
                </c:pt>
                <c:pt idx="3">
                  <c:v>0.32100000000000006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9333248"/>
        <c:axId val="119334784"/>
        <c:axId val="0"/>
      </c:bar3DChart>
      <c:catAx>
        <c:axId val="119333248"/>
        <c:scaling>
          <c:orientation val="maxMin"/>
        </c:scaling>
        <c:delete val="0"/>
        <c:axPos val="l"/>
        <c:numFmt formatCode="Standard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193347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9334784"/>
        <c:scaling>
          <c:orientation val="minMax"/>
        </c:scaling>
        <c:delete val="0"/>
        <c:axPos val="t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000000"/>
              </a:solidFill>
              <a:prstDash val="sysDash"/>
            </a:ln>
          </c:spPr>
        </c:minorGridlines>
        <c:numFmt formatCode="0%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19333248"/>
        <c:crosses val="autoZero"/>
        <c:crossBetween val="between"/>
        <c:majorUnit val="0.5"/>
        <c:minorUnit val="0.2"/>
      </c:valAx>
    </c:plotArea>
    <c:legend>
      <c:legendPos val="b"/>
      <c:layout>
        <c:manualLayout>
          <c:xMode val="edge"/>
          <c:yMode val="edge"/>
          <c:x val="3.9296794208893482E-2"/>
          <c:y val="0.88813559322033897"/>
          <c:w val="0.92122531736273405"/>
          <c:h val="7.1236264958405696E-2"/>
        </c:manualLayout>
      </c:layout>
      <c:overlay val="0"/>
      <c:spPr>
        <a:solidFill>
          <a:srgbClr val="FFFFFF"/>
        </a:solidFill>
        <a:ln w="3175">
          <a:solidFill>
            <a:schemeClr val="bg1">
              <a:lumMod val="6500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  <c:txPr>
        <a:bodyPr/>
        <a:lstStyle/>
        <a:p>
          <a:pPr>
            <a:defRPr sz="1100" b="1" i="0" u="none" strike="noStrike" baseline="0">
              <a:solidFill>
                <a:srgbClr val="000000"/>
              </a:solidFill>
              <a:latin typeface="Bookman Old Style"/>
              <a:ea typeface="Bookman Old Style"/>
              <a:cs typeface="Bookman Old Style"/>
            </a:defRPr>
          </a:pPr>
          <a:endParaRPr lang="it-IT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400" b="0" i="0" u="none" strike="noStrike" baseline="0">
          <a:solidFill>
            <a:srgbClr val="000000"/>
          </a:solidFill>
          <a:latin typeface="Bookman Old Style"/>
          <a:ea typeface="Bookman Old Style"/>
          <a:cs typeface="Bookman Old Style"/>
        </a:defRPr>
      </a:pPr>
      <a:endParaRPr lang="it-IT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0"/>
      <c:hPercent val="60"/>
      <c:rotY val="10"/>
      <c:depthPercent val="100"/>
      <c:rAngAx val="0"/>
      <c:perspective val="30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5.4808686659772517E-2"/>
          <c:y val="1.5254237288135601E-2"/>
          <c:w val="0.93485005170630819"/>
          <c:h val="0.89322033898305087"/>
        </c:manualLayout>
      </c:layout>
      <c:bar3DChart>
        <c:barDir val="col"/>
        <c:grouping val="clustered"/>
        <c:varyColors val="0"/>
        <c:ser>
          <c:idx val="0"/>
          <c:order val="0"/>
          <c:spPr>
            <a:gradFill rotWithShape="0">
              <a:gsLst>
                <a:gs pos="0">
                  <a:srgbClr val="99CCFF"/>
                </a:gs>
                <a:gs pos="100000">
                  <a:srgbClr val="339966"/>
                </a:gs>
              </a:gsLst>
              <a:lin ang="5400000" scaled="1"/>
            </a:gradFill>
            <a:ln w="12700">
              <a:noFill/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9.9592049442630524E-3"/>
                  <c:y val="-6.33193647404243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1942772923808522E-2"/>
                  <c:y val="-6.45368566217358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050748180779368E-2"/>
                  <c:y val="-5.67607099959963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9310344827586211E-2"/>
                  <c:y val="-3.841807909604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FFFFFF"/>
              </a:solidFill>
              <a:ln w="25400">
                <a:noFill/>
              </a:ln>
            </c:spPr>
            <c:txPr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Bookman Old Style"/>
                    <a:ea typeface="Bookman Old Style"/>
                    <a:cs typeface="Bookman Old Style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DATI!$H$71:$H$74</c:f>
              <c:strCach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strCache>
            </c:strRef>
          </c:cat>
          <c:val>
            <c:numRef>
              <c:f>DATI!$I$71:$I$74</c:f>
              <c:numCache>
                <c:formatCode>0.0%</c:formatCode>
                <c:ptCount val="4"/>
                <c:pt idx="0">
                  <c:v>0.15700000000000003</c:v>
                </c:pt>
                <c:pt idx="1">
                  <c:v>0.253</c:v>
                </c:pt>
                <c:pt idx="2">
                  <c:v>0.29400000000000004</c:v>
                </c:pt>
                <c:pt idx="3">
                  <c:v>0.33900000000000008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gapDepth val="0"/>
        <c:shape val="box"/>
        <c:axId val="124741504"/>
        <c:axId val="124769024"/>
        <c:axId val="0"/>
      </c:bar3DChart>
      <c:catAx>
        <c:axId val="124741504"/>
        <c:scaling>
          <c:orientation val="minMax"/>
        </c:scaling>
        <c:delete val="0"/>
        <c:axPos val="b"/>
        <c:numFmt formatCode="Standard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24769024"/>
        <c:crosses val="autoZero"/>
        <c:auto val="1"/>
        <c:lblAlgn val="ctr"/>
        <c:lblOffset val="100"/>
        <c:tickLblSkip val="1"/>
        <c:tickMarkSkip val="1"/>
        <c:noMultiLvlLbl val="1"/>
      </c:catAx>
      <c:valAx>
        <c:axId val="124769024"/>
        <c:scaling>
          <c:orientation val="minMax"/>
          <c:max val="0.5"/>
          <c:min val="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0%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24741504"/>
        <c:crosses val="autoZero"/>
        <c:crossBetween val="between"/>
        <c:majorUnit val="0.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Bookman Old Style"/>
          <a:ea typeface="Bookman Old Style"/>
          <a:cs typeface="Bookman Old Style"/>
        </a:defRPr>
      </a:pPr>
      <a:endParaRPr lang="it-IT"/>
    </a:p>
  </c:tx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0"/>
      <c:hPercent val="80"/>
      <c:rotY val="10"/>
      <c:depthPercent val="100"/>
      <c:rAngAx val="0"/>
      <c:perspective val="20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23578076525336092"/>
          <c:y val="1.5254237288135601E-2"/>
          <c:w val="0.73216132368148945"/>
          <c:h val="0.92881355932203358"/>
        </c:manualLayout>
      </c:layout>
      <c:bar3DChart>
        <c:barDir val="bar"/>
        <c:grouping val="clustered"/>
        <c:varyColors val="0"/>
        <c:ser>
          <c:idx val="0"/>
          <c:order val="0"/>
          <c:spPr>
            <a:gradFill rotWithShape="0">
              <a:gsLst>
                <a:gs pos="0">
                  <a:srgbClr val="33CCCC"/>
                </a:gs>
                <a:gs pos="50000">
                  <a:srgbClr val="33CCCC">
                    <a:gamma/>
                    <a:tint val="50196"/>
                    <a:invGamma/>
                  </a:srgbClr>
                </a:gs>
                <a:gs pos="100000">
                  <a:srgbClr val="33CCCC"/>
                </a:gs>
              </a:gsLst>
              <a:lin ang="5400000" scaled="1"/>
            </a:gradFill>
            <a:ln w="12700">
              <a:noFill/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3788358684653773E-2"/>
                  <c:y val="-1.35341601712502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78834884522578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78834884522578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7883488452257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78834884522578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7.0320361971299622E-2"/>
                  <c:y val="3.5588771742515259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6.8941635656452976E-2"/>
                  <c:y val="4.51995195515806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37883488452257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latin typeface="Bookman Old Style" pitchFamily="18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DATI!$A$298:$A$305</c:f>
              <c:strCache>
                <c:ptCount val="8"/>
                <c:pt idx="0">
                  <c:v>PUBBLICITÀ</c:v>
                </c:pt>
                <c:pt idx="1">
                  <c:v>SPONSORIZZAZIONI</c:v>
                </c:pt>
                <c:pt idx="2">
                  <c:v>DIRECT/CRM</c:v>
                </c:pt>
                <c:pt idx="3">
                  <c:v>PUBBLICHE RELAZIONI</c:v>
                </c:pt>
                <c:pt idx="4">
                  <c:v>FIERE</c:v>
                </c:pt>
                <c:pt idx="5">
                  <c:v>PROMOZIONI</c:v>
                </c:pt>
                <c:pt idx="6">
                  <c:v>INTERNET</c:v>
                </c:pt>
                <c:pt idx="7">
                  <c:v>ALTRI MEZZI</c:v>
                </c:pt>
              </c:strCache>
            </c:strRef>
          </c:cat>
          <c:val>
            <c:numRef>
              <c:f>DATI!$B$298:$B$305</c:f>
              <c:numCache>
                <c:formatCode>0.0%</c:formatCode>
                <c:ptCount val="8"/>
                <c:pt idx="0">
                  <c:v>0.78800000000000003</c:v>
                </c:pt>
                <c:pt idx="1">
                  <c:v>0.21200000000000002</c:v>
                </c:pt>
                <c:pt idx="2">
                  <c:v>0.17800000000000002</c:v>
                </c:pt>
                <c:pt idx="3">
                  <c:v>9.1000000000000025E-2</c:v>
                </c:pt>
                <c:pt idx="4">
                  <c:v>4.5999999999999999E-2</c:v>
                </c:pt>
                <c:pt idx="5">
                  <c:v>1.4E-2</c:v>
                </c:pt>
                <c:pt idx="6">
                  <c:v>0</c:v>
                </c:pt>
                <c:pt idx="7">
                  <c:v>6.3E-2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gapDepth val="0"/>
        <c:shape val="box"/>
        <c:axId val="126202240"/>
        <c:axId val="126204928"/>
        <c:axId val="0"/>
      </c:bar3DChart>
      <c:catAx>
        <c:axId val="126202240"/>
        <c:scaling>
          <c:orientation val="maxMin"/>
        </c:scaling>
        <c:delete val="0"/>
        <c:axPos val="l"/>
        <c:numFmt formatCode="Standard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262049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6204928"/>
        <c:scaling>
          <c:orientation val="minMax"/>
          <c:max val="1"/>
          <c:min val="0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26202240"/>
        <c:crosses val="max"/>
        <c:crossBetween val="between"/>
        <c:majorUnit val="0.2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0"/>
      <c:hPercent val="60"/>
      <c:rotY val="10"/>
      <c:depthPercent val="100"/>
      <c:rAngAx val="0"/>
      <c:perspective val="20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4115822130299899E-2"/>
          <c:y val="1.5254237288135601E-2"/>
          <c:w val="0.92554291623578111"/>
          <c:h val="0.9"/>
        </c:manualLayout>
      </c:layout>
      <c:bar3DChart>
        <c:barDir val="col"/>
        <c:grouping val="clustered"/>
        <c:varyColors val="0"/>
        <c:ser>
          <c:idx val="0"/>
          <c:order val="0"/>
          <c:spPr>
            <a:gradFill rotWithShape="0">
              <a:gsLst>
                <a:gs pos="0">
                  <a:srgbClr val="FFCC99"/>
                </a:gs>
                <a:gs pos="100000">
                  <a:srgbClr val="FFFFCC"/>
                </a:gs>
              </a:gsLst>
              <a:lin ang="2700000" scaled="1"/>
            </a:gradFill>
            <a:ln w="12700">
              <a:noFill/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7838974885119711E-2"/>
                  <c:y val="-4.24536678677877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7771335977004938E-2"/>
                  <c:y val="-3.97962542817741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2311014122201532E-3"/>
                  <c:y val="-6.6399928822456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FFFFFF"/>
              </a:solidFill>
              <a:ln w="25400">
                <a:noFill/>
              </a:ln>
            </c:spPr>
            <c:txPr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Bookman Old Style"/>
                    <a:ea typeface="Bookman Old Style"/>
                    <a:cs typeface="Bookman Old Style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DATI!$A$449:$A$451</c:f>
              <c:strCache>
                <c:ptCount val="3"/>
                <c:pt idx="0">
                  <c:v>ABOVE THE LINE</c:v>
                </c:pt>
                <c:pt idx="1">
                  <c:v>BELOW THE LINE</c:v>
                </c:pt>
                <c:pt idx="2">
                  <c:v>INTERNET</c:v>
                </c:pt>
              </c:strCache>
            </c:strRef>
          </c:cat>
          <c:val>
            <c:numRef>
              <c:f>DATI!$B$449:$B$451</c:f>
              <c:numCache>
                <c:formatCode>0.0%</c:formatCode>
                <c:ptCount val="3"/>
                <c:pt idx="0">
                  <c:v>0.78800000000000003</c:v>
                </c:pt>
                <c:pt idx="1">
                  <c:v>0.43400000000000005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gapDepth val="0"/>
        <c:shape val="box"/>
        <c:axId val="126647296"/>
        <c:axId val="126654336"/>
        <c:axId val="0"/>
      </c:bar3DChart>
      <c:catAx>
        <c:axId val="126647296"/>
        <c:scaling>
          <c:orientation val="minMax"/>
        </c:scaling>
        <c:delete val="0"/>
        <c:axPos val="b"/>
        <c:numFmt formatCode="Standard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266543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6654336"/>
        <c:scaling>
          <c:orientation val="minMax"/>
          <c:max val="1"/>
          <c:min val="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26647296"/>
        <c:crosses val="autoZero"/>
        <c:crossBetween val="between"/>
        <c:majorUnit val="0.2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hPercent val="80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23578076525336092"/>
          <c:y val="1.5254237288135601E-2"/>
          <c:w val="0.73112719751809774"/>
          <c:h val="0.92881355932203358"/>
        </c:manualLayout>
      </c:layout>
      <c:bar3DChart>
        <c:barDir val="bar"/>
        <c:grouping val="clustered"/>
        <c:varyColors val="0"/>
        <c:ser>
          <c:idx val="0"/>
          <c:order val="0"/>
          <c:spPr>
            <a:solidFill>
              <a:srgbClr val="FF6600"/>
            </a:solidFill>
            <a:ln w="12700">
              <a:noFill/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378834884522588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78834884522578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78834884522578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7883488452257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 b="1">
                    <a:latin typeface="Bookman Old Style" pitchFamily="18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DATI!$A$298:$A$301</c:f>
              <c:strCache>
                <c:ptCount val="4"/>
                <c:pt idx="0">
                  <c:v>PUBBLICITÀ</c:v>
                </c:pt>
                <c:pt idx="1">
                  <c:v>SPONSORIZZAZIONI</c:v>
                </c:pt>
                <c:pt idx="2">
                  <c:v>DIRECT/CRM</c:v>
                </c:pt>
                <c:pt idx="3">
                  <c:v>PUBBLICHE RELAZIONI</c:v>
                </c:pt>
              </c:strCache>
            </c:strRef>
          </c:cat>
          <c:val>
            <c:numRef>
              <c:f>DATI!$B$298:$B$301</c:f>
              <c:numCache>
                <c:formatCode>0.0%</c:formatCode>
                <c:ptCount val="4"/>
                <c:pt idx="0">
                  <c:v>0.78800000000000003</c:v>
                </c:pt>
                <c:pt idx="1">
                  <c:v>0.21200000000000002</c:v>
                </c:pt>
                <c:pt idx="2">
                  <c:v>0.17800000000000002</c:v>
                </c:pt>
                <c:pt idx="3">
                  <c:v>9.1000000000000025E-2</c:v>
                </c:pt>
              </c:numCache>
            </c:numRef>
          </c:val>
        </c:ser>
        <c:ser>
          <c:idx val="1"/>
          <c:order val="1"/>
          <c:spPr>
            <a:solidFill>
              <a:srgbClr val="FFCC99"/>
            </a:solidFill>
            <a:ln w="12700">
              <a:noFill/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378834884522578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78834884522578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78834884522578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78834884522578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 b="1">
                    <a:latin typeface="Bookman Old Style" pitchFamily="18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DATI!$A$298:$A$301</c:f>
              <c:strCache>
                <c:ptCount val="4"/>
                <c:pt idx="0">
                  <c:v>PUBBLICITÀ</c:v>
                </c:pt>
                <c:pt idx="1">
                  <c:v>SPONSORIZZAZIONI</c:v>
                </c:pt>
                <c:pt idx="2">
                  <c:v>DIRECT/CRM</c:v>
                </c:pt>
                <c:pt idx="3">
                  <c:v>PUBBLICHE RELAZIONI</c:v>
                </c:pt>
              </c:strCache>
            </c:strRef>
          </c:cat>
          <c:val>
            <c:numRef>
              <c:f>DATI!$C$298:$C$301</c:f>
              <c:numCache>
                <c:formatCode>0.0%</c:formatCode>
                <c:ptCount val="4"/>
                <c:pt idx="0">
                  <c:v>0.90600000000000003</c:v>
                </c:pt>
                <c:pt idx="1">
                  <c:v>0.17</c:v>
                </c:pt>
                <c:pt idx="2">
                  <c:v>0.11899999999999998</c:v>
                </c:pt>
                <c:pt idx="3">
                  <c:v>8.2000000000000003E-2</c:v>
                </c:pt>
              </c:numCache>
            </c:numRef>
          </c:val>
        </c:ser>
        <c:ser>
          <c:idx val="2"/>
          <c:order val="2"/>
          <c:spPr>
            <a:solidFill>
              <a:srgbClr val="99CC00"/>
            </a:solidFill>
            <a:ln w="12700">
              <a:noFill/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378834884522568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78834884522578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78834884522578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78834884522578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 b="1">
                    <a:latin typeface="Bookman Old Style" pitchFamily="18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DATI!$A$298:$A$301</c:f>
              <c:strCache>
                <c:ptCount val="4"/>
                <c:pt idx="0">
                  <c:v>PUBBLICITÀ</c:v>
                </c:pt>
                <c:pt idx="1">
                  <c:v>SPONSORIZZAZIONI</c:v>
                </c:pt>
                <c:pt idx="2">
                  <c:v>DIRECT/CRM</c:v>
                </c:pt>
                <c:pt idx="3">
                  <c:v>PUBBLICHE RELAZIONI</c:v>
                </c:pt>
              </c:strCache>
            </c:strRef>
          </c:cat>
          <c:val>
            <c:numRef>
              <c:f>DATI!$D$298:$D$301</c:f>
              <c:numCache>
                <c:formatCode>0.0%</c:formatCode>
                <c:ptCount val="4"/>
                <c:pt idx="0">
                  <c:v>0.78600000000000003</c:v>
                </c:pt>
                <c:pt idx="1">
                  <c:v>0.14100000000000001</c:v>
                </c:pt>
                <c:pt idx="2">
                  <c:v>9.7000000000000003E-2</c:v>
                </c:pt>
                <c:pt idx="3">
                  <c:v>0.14000000000000001</c:v>
                </c:pt>
              </c:numCache>
            </c:numRef>
          </c:val>
        </c:ser>
        <c:ser>
          <c:idx val="3"/>
          <c:order val="3"/>
          <c:spPr>
            <a:solidFill>
              <a:schemeClr val="accent5">
                <a:lumMod val="60000"/>
                <a:lumOff val="40000"/>
              </a:schemeClr>
            </a:solidFill>
            <a:ln w="12700">
              <a:noFill/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378834884522578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78834884522578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7883488452257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7883488452257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 b="1">
                    <a:latin typeface="Bookman Old Style" pitchFamily="18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DATI!$A$298:$A$301</c:f>
              <c:strCache>
                <c:ptCount val="4"/>
                <c:pt idx="0">
                  <c:v>PUBBLICITÀ</c:v>
                </c:pt>
                <c:pt idx="1">
                  <c:v>SPONSORIZZAZIONI</c:v>
                </c:pt>
                <c:pt idx="2">
                  <c:v>DIRECT/CRM</c:v>
                </c:pt>
                <c:pt idx="3">
                  <c:v>PUBBLICHE RELAZIONI</c:v>
                </c:pt>
              </c:strCache>
            </c:strRef>
          </c:cat>
          <c:val>
            <c:numRef>
              <c:f>DATI!$E$298:$E$301</c:f>
              <c:numCache>
                <c:formatCode>0.0%</c:formatCode>
                <c:ptCount val="4"/>
                <c:pt idx="0">
                  <c:v>0.72300000000000009</c:v>
                </c:pt>
                <c:pt idx="1">
                  <c:v>0.10600000000000001</c:v>
                </c:pt>
                <c:pt idx="2">
                  <c:v>2.1000000000000005E-2</c:v>
                </c:pt>
                <c:pt idx="3">
                  <c:v>0.10600000000000001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6.891845882697210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1026953412315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78369176539457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9.64858423577618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 b="1">
                    <a:latin typeface="Bookman Old Style" pitchFamily="18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DATI!$A$298:$A$301</c:f>
              <c:strCache>
                <c:ptCount val="4"/>
                <c:pt idx="0">
                  <c:v>PUBBLICITÀ</c:v>
                </c:pt>
                <c:pt idx="1">
                  <c:v>SPONSORIZZAZIONI</c:v>
                </c:pt>
                <c:pt idx="2">
                  <c:v>DIRECT/CRM</c:v>
                </c:pt>
                <c:pt idx="3">
                  <c:v>PUBBLICHE RELAZIONI</c:v>
                </c:pt>
              </c:strCache>
            </c:strRef>
          </c:cat>
          <c:val>
            <c:numRef>
              <c:f>DATI!$F$298:$F$301</c:f>
              <c:numCache>
                <c:formatCode>0.0%</c:formatCode>
                <c:ptCount val="4"/>
                <c:pt idx="0">
                  <c:v>0.72400000000000009</c:v>
                </c:pt>
                <c:pt idx="1">
                  <c:v>0.24100000000000002</c:v>
                </c:pt>
                <c:pt idx="2">
                  <c:v>6.900000000000002E-2</c:v>
                </c:pt>
                <c:pt idx="3">
                  <c:v>6.900000000000002E-2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gapDepth val="0"/>
        <c:shape val="box"/>
        <c:axId val="127765888"/>
        <c:axId val="127665280"/>
        <c:axId val="0"/>
      </c:bar3DChart>
      <c:catAx>
        <c:axId val="127765888"/>
        <c:scaling>
          <c:orientation val="maxMin"/>
        </c:scaling>
        <c:delete val="0"/>
        <c:axPos val="l"/>
        <c:numFmt formatCode="Standard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276652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7665280"/>
        <c:scaling>
          <c:orientation val="minMax"/>
          <c:max val="1"/>
          <c:min val="0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27765888"/>
        <c:crosses val="max"/>
        <c:crossBetween val="between"/>
        <c:majorUnit val="0.2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2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hPercent val="80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6442605997931747"/>
          <c:y val="1.5254237288135601E-2"/>
          <c:w val="0.80248190279214049"/>
          <c:h val="0.92881355932203358"/>
        </c:manualLayout>
      </c:layout>
      <c:bar3DChart>
        <c:barDir val="bar"/>
        <c:grouping val="clustered"/>
        <c:varyColors val="0"/>
        <c:ser>
          <c:idx val="0"/>
          <c:order val="0"/>
          <c:spPr>
            <a:solidFill>
              <a:srgbClr val="FF6600"/>
            </a:solidFill>
            <a:ln w="12700">
              <a:noFill/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378834884522578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78834884522578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78834884522578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78834884522578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 b="1">
                    <a:latin typeface="Bookman Old Style" pitchFamily="18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DATI!$A$302:$A$305</c:f>
              <c:strCache>
                <c:ptCount val="4"/>
                <c:pt idx="0">
                  <c:v>FIERE</c:v>
                </c:pt>
                <c:pt idx="1">
                  <c:v>PROMOZIONI</c:v>
                </c:pt>
                <c:pt idx="2">
                  <c:v>INTERNET</c:v>
                </c:pt>
                <c:pt idx="3">
                  <c:v>ALTRI MEZZI</c:v>
                </c:pt>
              </c:strCache>
            </c:strRef>
          </c:cat>
          <c:val>
            <c:numRef>
              <c:f>DATI!$B$302:$B$305</c:f>
              <c:numCache>
                <c:formatCode>0.0%</c:formatCode>
                <c:ptCount val="4"/>
                <c:pt idx="0">
                  <c:v>4.5999999999999999E-2</c:v>
                </c:pt>
                <c:pt idx="1">
                  <c:v>1.4E-2</c:v>
                </c:pt>
                <c:pt idx="2">
                  <c:v>0</c:v>
                </c:pt>
                <c:pt idx="3">
                  <c:v>6.3E-2</c:v>
                </c:pt>
              </c:numCache>
            </c:numRef>
          </c:val>
        </c:ser>
        <c:ser>
          <c:idx val="1"/>
          <c:order val="1"/>
          <c:spPr>
            <a:solidFill>
              <a:srgbClr val="FFCC99"/>
            </a:solidFill>
            <a:ln w="12700">
              <a:noFill/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37883488452258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78834884522578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7883488452258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7883488452258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 b="1">
                    <a:latin typeface="Bookman Old Style" pitchFamily="18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DATI!$A$302:$A$305</c:f>
              <c:strCache>
                <c:ptCount val="4"/>
                <c:pt idx="0">
                  <c:v>FIERE</c:v>
                </c:pt>
                <c:pt idx="1">
                  <c:v>PROMOZIONI</c:v>
                </c:pt>
                <c:pt idx="2">
                  <c:v>INTERNET</c:v>
                </c:pt>
                <c:pt idx="3">
                  <c:v>ALTRI MEZZI</c:v>
                </c:pt>
              </c:strCache>
            </c:strRef>
          </c:cat>
          <c:val>
            <c:numRef>
              <c:f>DATI!$C$302:$C$305</c:f>
              <c:numCache>
                <c:formatCode>0.0%</c:formatCode>
                <c:ptCount val="4"/>
                <c:pt idx="0">
                  <c:v>5.8000000000000003E-2</c:v>
                </c:pt>
                <c:pt idx="1">
                  <c:v>0</c:v>
                </c:pt>
                <c:pt idx="2">
                  <c:v>0</c:v>
                </c:pt>
                <c:pt idx="3">
                  <c:v>8.9000000000000037E-2</c:v>
                </c:pt>
              </c:numCache>
            </c:numRef>
          </c:val>
        </c:ser>
        <c:ser>
          <c:idx val="2"/>
          <c:order val="2"/>
          <c:spPr>
            <a:solidFill>
              <a:srgbClr val="99CC00"/>
            </a:solidFill>
            <a:ln w="12700">
              <a:noFill/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37883488452257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7883488452258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7883488452258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7883488452258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 b="1">
                    <a:latin typeface="Bookman Old Style" pitchFamily="18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DATI!$A$302:$A$305</c:f>
              <c:strCache>
                <c:ptCount val="4"/>
                <c:pt idx="0">
                  <c:v>FIERE</c:v>
                </c:pt>
                <c:pt idx="1">
                  <c:v>PROMOZIONI</c:v>
                </c:pt>
                <c:pt idx="2">
                  <c:v>INTERNET</c:v>
                </c:pt>
                <c:pt idx="3">
                  <c:v>ALTRI MEZZI</c:v>
                </c:pt>
              </c:strCache>
            </c:strRef>
          </c:cat>
          <c:val>
            <c:numRef>
              <c:f>DATI!$D$302:$D$305</c:f>
              <c:numCache>
                <c:formatCode>0.0%</c:formatCode>
                <c:ptCount val="4"/>
                <c:pt idx="0">
                  <c:v>2.5000000000000001E-2</c:v>
                </c:pt>
                <c:pt idx="1">
                  <c:v>2.4E-2</c:v>
                </c:pt>
                <c:pt idx="2">
                  <c:v>2.0000000000000004E-2</c:v>
                </c:pt>
                <c:pt idx="3">
                  <c:v>0.13900000000000001</c:v>
                </c:pt>
              </c:numCache>
            </c:numRef>
          </c:val>
        </c:ser>
        <c:ser>
          <c:idx val="3"/>
          <c:order val="3"/>
          <c:spPr>
            <a:solidFill>
              <a:schemeClr val="accent5">
                <a:lumMod val="60000"/>
                <a:lumOff val="40000"/>
              </a:schemeClr>
            </a:solidFill>
            <a:ln w="12700">
              <a:noFill/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378834884522578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7883488452257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7883488452257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78834884522588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 b="1">
                    <a:latin typeface="Bookman Old Style" pitchFamily="18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DATI!$A$302:$A$305</c:f>
              <c:strCache>
                <c:ptCount val="4"/>
                <c:pt idx="0">
                  <c:v>FIERE</c:v>
                </c:pt>
                <c:pt idx="1">
                  <c:v>PROMOZIONI</c:v>
                </c:pt>
                <c:pt idx="2">
                  <c:v>INTERNET</c:v>
                </c:pt>
                <c:pt idx="3">
                  <c:v>ALTRI MEZZI</c:v>
                </c:pt>
              </c:strCache>
            </c:strRef>
          </c:cat>
          <c:val>
            <c:numRef>
              <c:f>DATI!$E$302:$E$305</c:f>
              <c:numCache>
                <c:formatCode>0.0%</c:formatCode>
                <c:ptCount val="4"/>
                <c:pt idx="0">
                  <c:v>8.5000000000000006E-2</c:v>
                </c:pt>
                <c:pt idx="1">
                  <c:v>6.4000000000000015E-2</c:v>
                </c:pt>
                <c:pt idx="2">
                  <c:v>6.4000000000000015E-2</c:v>
                </c:pt>
                <c:pt idx="3">
                  <c:v>0.10600000000000001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5.513476706157848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 b="1">
                    <a:latin typeface="Bookman Old Style" pitchFamily="18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DATI!$A$302:$A$305</c:f>
              <c:strCache>
                <c:ptCount val="4"/>
                <c:pt idx="0">
                  <c:v>FIERE</c:v>
                </c:pt>
                <c:pt idx="1">
                  <c:v>PROMOZIONI</c:v>
                </c:pt>
                <c:pt idx="2">
                  <c:v>INTERNET</c:v>
                </c:pt>
                <c:pt idx="3">
                  <c:v>ALTRI MEZZI</c:v>
                </c:pt>
              </c:strCache>
            </c:strRef>
          </c:cat>
          <c:val>
            <c:numRef>
              <c:f>DATI!$F$302:$F$305</c:f>
              <c:numCache>
                <c:formatCode>0.0%</c:formatCode>
                <c:ptCount val="4"/>
                <c:pt idx="0">
                  <c:v>0.17300000000000001</c:v>
                </c:pt>
                <c:pt idx="1">
                  <c:v>0.10400000000000001</c:v>
                </c:pt>
                <c:pt idx="2">
                  <c:v>3.4000000000000002E-2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gapDepth val="0"/>
        <c:shape val="box"/>
        <c:axId val="128226432"/>
        <c:axId val="128227968"/>
        <c:axId val="0"/>
      </c:bar3DChart>
      <c:catAx>
        <c:axId val="128226432"/>
        <c:scaling>
          <c:orientation val="maxMin"/>
        </c:scaling>
        <c:delete val="0"/>
        <c:axPos val="l"/>
        <c:numFmt formatCode="Standard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282279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8227968"/>
        <c:scaling>
          <c:orientation val="minMax"/>
          <c:max val="1"/>
          <c:min val="0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28226432"/>
        <c:crosses val="max"/>
        <c:crossBetween val="between"/>
        <c:majorUnit val="0.2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5"/>
      <c:hPercent val="75"/>
      <c:rotY val="0"/>
      <c:depthPercent val="10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336471798835035"/>
          <c:y val="0.26036774846306854"/>
          <c:w val="0.51995296814948233"/>
          <c:h val="0.52064629012871044"/>
        </c:manualLayout>
      </c:layout>
      <c:pie3DChart>
        <c:varyColors val="1"/>
        <c:ser>
          <c:idx val="0"/>
          <c:order val="0"/>
          <c:spPr>
            <a:ln w="2540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plastic">
              <a:bevelT w="152400" h="152400"/>
              <a:bevelB w="152400" h="152400"/>
            </a:sp3d>
          </c:spPr>
          <c:explosion val="4"/>
          <c:dPt>
            <c:idx val="0"/>
            <c:bubble3D val="0"/>
            <c:spPr>
              <a:gradFill flip="none" rotWithShape="1">
                <a:gsLst>
                  <a:gs pos="0">
                    <a:srgbClr val="FFC000"/>
                  </a:gs>
                  <a:gs pos="100000">
                    <a:srgbClr val="FF0000"/>
                  </a:gs>
                </a:gsLst>
                <a:lin ang="18900000" scaled="1"/>
                <a:tileRect/>
              </a:gra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1"/>
            <c:bubble3D val="0"/>
            <c:spPr>
              <a:gradFill>
                <a:gsLst>
                  <a:gs pos="0">
                    <a:srgbClr val="008000"/>
                  </a:gs>
                  <a:gs pos="100000">
                    <a:srgbClr val="92D050"/>
                  </a:gs>
                </a:gsLst>
                <a:lin ang="18900000" scaled="1"/>
              </a:gra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Lbls>
            <c:dLbl>
              <c:idx val="1"/>
              <c:layout>
                <c:manualLayout>
                  <c:x val="-8.1882357188894864E-3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numFmt formatCode="0.0%" sourceLinked="0"/>
            <c:spPr>
              <a:effectLst/>
            </c:spPr>
            <c:txPr>
              <a:bodyPr/>
              <a:lstStyle/>
              <a:p>
                <a:pPr>
                  <a:defRPr sz="1400" b="1" u="none" strike="noStrike" baseline="0">
                    <a:latin typeface="Bookman Old Style"/>
                    <a:ea typeface="Bookman Old Style"/>
                    <a:cs typeface="Bookman Old Style"/>
                  </a:defRPr>
                </a:pPr>
                <a:endParaRPr lang="it-IT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Marginali!$A$15:$A$16</c:f>
              <c:strCache>
                <c:ptCount val="2"/>
                <c:pt idx="0">
                  <c:v>DEBOLE/NULLO
CONSUMO
DI ADV
(14.500.000)</c:v>
                </c:pt>
                <c:pt idx="1">
                  <c:v>MEDIO/FORTE
CONSUMO
DI ADV 
(26.700.000)</c:v>
                </c:pt>
              </c:strCache>
            </c:strRef>
          </c:cat>
          <c:val>
            <c:numRef>
              <c:f>Marginali!$B$15:$B$16</c:f>
              <c:numCache>
                <c:formatCode>0.0%</c:formatCode>
                <c:ptCount val="2"/>
                <c:pt idx="0">
                  <c:v>0.35107807159423826</c:v>
                </c:pt>
                <c:pt idx="1">
                  <c:v>0.6489218902587891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noFill/>
    <a:ln>
      <a:noFill/>
    </a:ln>
  </c:spPr>
  <c:externalData r:id="rId2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0"/>
      <c:hPercent val="80"/>
      <c:rotY val="10"/>
      <c:depthPercent val="100"/>
      <c:rAngAx val="0"/>
      <c:perspective val="20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26163391933815927"/>
          <c:y val="1.5254237288135601E-2"/>
          <c:w val="0.70941054808686621"/>
          <c:h val="0.92881355932203358"/>
        </c:manualLayout>
      </c:layout>
      <c:bar3DChart>
        <c:barDir val="bar"/>
        <c:grouping val="clustered"/>
        <c:varyColors val="0"/>
        <c:ser>
          <c:idx val="0"/>
          <c:order val="0"/>
          <c:spPr>
            <a:gradFill rotWithShape="0">
              <a:gsLst>
                <a:gs pos="0">
                  <a:srgbClr val="CC99FF"/>
                </a:gs>
                <a:gs pos="50000">
                  <a:srgbClr val="CC99FF">
                    <a:gamma/>
                    <a:tint val="50196"/>
                    <a:invGamma/>
                  </a:srgbClr>
                </a:gs>
                <a:gs pos="100000">
                  <a:srgbClr val="CC99FF"/>
                </a:gs>
              </a:gsLst>
              <a:lin ang="5400000" scaled="1"/>
            </a:gradFill>
            <a:ln w="12700">
              <a:noFill/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1206996229918003E-2"/>
                  <c:y val="6.395302282129992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4726825124108719E-2"/>
                  <c:y val="1.5943769740646836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362576575549567E-2"/>
                  <c:y val="3.06935361893322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0813214015259464E-2"/>
                  <c:y val="5.41429778904756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9020755807799113E-2"/>
                  <c:y val="5.4995328973708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6888013093502921E-2"/>
                  <c:y val="8.40927087503892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4639257451903325E-2"/>
                  <c:y val="1.29233388110102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FFFFFF"/>
              </a:solidFill>
              <a:ln w="25400">
                <a:noFill/>
              </a:ln>
            </c:spPr>
            <c:txPr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Bookman Old Style"/>
                    <a:ea typeface="Bookman Old Style"/>
                    <a:cs typeface="Bookman Old Style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DATI!$A$311:$A$317</c:f>
              <c:strCache>
                <c:ptCount val="7"/>
                <c:pt idx="0">
                  <c:v>PERIODICI</c:v>
                </c:pt>
                <c:pt idx="1">
                  <c:v>TV</c:v>
                </c:pt>
                <c:pt idx="2">
                  <c:v>QUOTIDIANI</c:v>
                </c:pt>
                <c:pt idx="3">
                  <c:v>TUTTI
I MEDIA "CLASSICI"</c:v>
                </c:pt>
                <c:pt idx="4">
                  <c:v>ESTERNA/AFFISSIONI</c:v>
                </c:pt>
                <c:pt idx="5">
                  <c:v>RADIO</c:v>
                </c:pt>
                <c:pt idx="6">
                  <c:v>ALTRI MEDIA
CLASSICI</c:v>
                </c:pt>
              </c:strCache>
            </c:strRef>
          </c:cat>
          <c:val>
            <c:numRef>
              <c:f>DATI!$B$311:$B$317</c:f>
              <c:numCache>
                <c:formatCode>0.0%</c:formatCode>
                <c:ptCount val="7"/>
                <c:pt idx="0">
                  <c:v>0.64200000000000013</c:v>
                </c:pt>
                <c:pt idx="1">
                  <c:v>0.44700000000000001</c:v>
                </c:pt>
                <c:pt idx="2">
                  <c:v>0.4230000000000001</c:v>
                </c:pt>
                <c:pt idx="3">
                  <c:v>0.30000000000000004</c:v>
                </c:pt>
                <c:pt idx="4">
                  <c:v>0.12100000000000001</c:v>
                </c:pt>
                <c:pt idx="5">
                  <c:v>5.1000000000000004E-2</c:v>
                </c:pt>
                <c:pt idx="6">
                  <c:v>2.4E-2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0"/>
        <c:gapDepth val="120"/>
        <c:shape val="box"/>
        <c:axId val="124097280"/>
        <c:axId val="124099968"/>
        <c:axId val="0"/>
      </c:bar3DChart>
      <c:catAx>
        <c:axId val="124097280"/>
        <c:scaling>
          <c:orientation val="maxMin"/>
        </c:scaling>
        <c:delete val="0"/>
        <c:axPos val="l"/>
        <c:numFmt formatCode="Standard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240999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4099968"/>
        <c:scaling>
          <c:orientation val="minMax"/>
          <c:max val="1"/>
          <c:min val="0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24097280"/>
        <c:crosses val="max"/>
        <c:crossBetween val="between"/>
        <c:majorUnit val="0.2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2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hPercent val="80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26163391933815927"/>
          <c:y val="1.5254237288135601E-2"/>
          <c:w val="0.70113753877973117"/>
          <c:h val="0.92881355932203358"/>
        </c:manualLayout>
      </c:layout>
      <c:bar3DChart>
        <c:barDir val="bar"/>
        <c:grouping val="clustered"/>
        <c:varyColors val="0"/>
        <c:ser>
          <c:idx val="0"/>
          <c:order val="0"/>
          <c:spPr>
            <a:solidFill>
              <a:srgbClr val="FF6600"/>
            </a:solidFill>
            <a:ln w="12700">
              <a:noFill/>
              <a:prstDash val="solid"/>
            </a:ln>
          </c:spPr>
          <c:invertIfNegative val="0"/>
          <c:dLbls>
            <c:txPr>
              <a:bodyPr/>
              <a:lstStyle/>
              <a:p>
                <a:pPr>
                  <a:defRPr sz="1050" b="1">
                    <a:latin typeface="Bookman Old Style" pitchFamily="18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DATI!$A$311:$A$317</c:f>
              <c:strCache>
                <c:ptCount val="7"/>
                <c:pt idx="0">
                  <c:v>PERIODICI</c:v>
                </c:pt>
                <c:pt idx="1">
                  <c:v>TV</c:v>
                </c:pt>
                <c:pt idx="2">
                  <c:v>QUOTIDIANI</c:v>
                </c:pt>
                <c:pt idx="3">
                  <c:v>TUTTI
I MEDIA "CLASSICI"</c:v>
                </c:pt>
                <c:pt idx="4">
                  <c:v>ESTERNA/AFFISSIONI</c:v>
                </c:pt>
                <c:pt idx="5">
                  <c:v>RADIO</c:v>
                </c:pt>
                <c:pt idx="6">
                  <c:v>ALTRI MEDIA
CLASSICI</c:v>
                </c:pt>
              </c:strCache>
            </c:strRef>
          </c:cat>
          <c:val>
            <c:numRef>
              <c:f>DATI!$B$311:$B$317</c:f>
              <c:numCache>
                <c:formatCode>0.0%</c:formatCode>
                <c:ptCount val="7"/>
                <c:pt idx="0">
                  <c:v>0.64200000000000013</c:v>
                </c:pt>
                <c:pt idx="1">
                  <c:v>0.44700000000000001</c:v>
                </c:pt>
                <c:pt idx="2">
                  <c:v>0.4230000000000001</c:v>
                </c:pt>
                <c:pt idx="3">
                  <c:v>0.30000000000000004</c:v>
                </c:pt>
                <c:pt idx="4">
                  <c:v>0.12100000000000001</c:v>
                </c:pt>
                <c:pt idx="5">
                  <c:v>5.1000000000000004E-2</c:v>
                </c:pt>
                <c:pt idx="6">
                  <c:v>2.4E-2</c:v>
                </c:pt>
              </c:numCache>
            </c:numRef>
          </c:val>
        </c:ser>
        <c:ser>
          <c:idx val="1"/>
          <c:order val="1"/>
          <c:spPr>
            <a:solidFill>
              <a:srgbClr val="FFCC99"/>
            </a:solidFill>
            <a:ln w="12700">
              <a:noFill/>
              <a:prstDash val="solid"/>
            </a:ln>
          </c:spPr>
          <c:invertIfNegative val="0"/>
          <c:dLbls>
            <c:txPr>
              <a:bodyPr/>
              <a:lstStyle/>
              <a:p>
                <a:pPr>
                  <a:defRPr sz="1050" b="1">
                    <a:latin typeface="Bookman Old Style" pitchFamily="18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DATI!$A$311:$A$317</c:f>
              <c:strCache>
                <c:ptCount val="7"/>
                <c:pt idx="0">
                  <c:v>PERIODICI</c:v>
                </c:pt>
                <c:pt idx="1">
                  <c:v>TV</c:v>
                </c:pt>
                <c:pt idx="2">
                  <c:v>QUOTIDIANI</c:v>
                </c:pt>
                <c:pt idx="3">
                  <c:v>TUTTI
I MEDIA "CLASSICI"</c:v>
                </c:pt>
                <c:pt idx="4">
                  <c:v>ESTERNA/AFFISSIONI</c:v>
                </c:pt>
                <c:pt idx="5">
                  <c:v>RADIO</c:v>
                </c:pt>
                <c:pt idx="6">
                  <c:v>ALTRI MEDIA
CLASSICI</c:v>
                </c:pt>
              </c:strCache>
            </c:strRef>
          </c:cat>
          <c:val>
            <c:numRef>
              <c:f>DATI!$C$311:$C$317</c:f>
              <c:numCache>
                <c:formatCode>0.0%</c:formatCode>
                <c:ptCount val="7"/>
                <c:pt idx="0">
                  <c:v>0.52600000000000002</c:v>
                </c:pt>
                <c:pt idx="1">
                  <c:v>0.503</c:v>
                </c:pt>
                <c:pt idx="2">
                  <c:v>0.48100000000000004</c:v>
                </c:pt>
                <c:pt idx="3">
                  <c:v>0.25700000000000001</c:v>
                </c:pt>
                <c:pt idx="4">
                  <c:v>8.2000000000000003E-2</c:v>
                </c:pt>
                <c:pt idx="5">
                  <c:v>2.5999999999999999E-2</c:v>
                </c:pt>
                <c:pt idx="6">
                  <c:v>5.5000000000000007E-2</c:v>
                </c:pt>
              </c:numCache>
            </c:numRef>
          </c:val>
        </c:ser>
        <c:ser>
          <c:idx val="2"/>
          <c:order val="2"/>
          <c:spPr>
            <a:solidFill>
              <a:srgbClr val="99CC00"/>
            </a:solidFill>
            <a:ln w="12700">
              <a:noFill/>
              <a:prstDash val="solid"/>
            </a:ln>
          </c:spPr>
          <c:invertIfNegative val="0"/>
          <c:dLbls>
            <c:txPr>
              <a:bodyPr/>
              <a:lstStyle/>
              <a:p>
                <a:pPr>
                  <a:defRPr sz="1050" b="1">
                    <a:latin typeface="Bookman Old Style" pitchFamily="18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DATI!$A$311:$A$317</c:f>
              <c:strCache>
                <c:ptCount val="7"/>
                <c:pt idx="0">
                  <c:v>PERIODICI</c:v>
                </c:pt>
                <c:pt idx="1">
                  <c:v>TV</c:v>
                </c:pt>
                <c:pt idx="2">
                  <c:v>QUOTIDIANI</c:v>
                </c:pt>
                <c:pt idx="3">
                  <c:v>TUTTI
I MEDIA "CLASSICI"</c:v>
                </c:pt>
                <c:pt idx="4">
                  <c:v>ESTERNA/AFFISSIONI</c:v>
                </c:pt>
                <c:pt idx="5">
                  <c:v>RADIO</c:v>
                </c:pt>
                <c:pt idx="6">
                  <c:v>ALTRI MEDIA
CLASSICI</c:v>
                </c:pt>
              </c:strCache>
            </c:strRef>
          </c:cat>
          <c:val>
            <c:numRef>
              <c:f>DATI!$D$311:$D$317</c:f>
              <c:numCache>
                <c:formatCode>0.0%</c:formatCode>
                <c:ptCount val="7"/>
                <c:pt idx="0">
                  <c:v>0.4</c:v>
                </c:pt>
                <c:pt idx="1">
                  <c:v>0.54300000000000004</c:v>
                </c:pt>
                <c:pt idx="2">
                  <c:v>0.4270000000000001</c:v>
                </c:pt>
                <c:pt idx="3">
                  <c:v>0.16200000000000001</c:v>
                </c:pt>
                <c:pt idx="4">
                  <c:v>6.7000000000000004E-2</c:v>
                </c:pt>
                <c:pt idx="5">
                  <c:v>8.0000000000000019E-3</c:v>
                </c:pt>
                <c:pt idx="6">
                  <c:v>5.3999999999999999E-2</c:v>
                </c:pt>
              </c:numCache>
            </c:numRef>
          </c:val>
        </c:ser>
        <c:ser>
          <c:idx val="3"/>
          <c:order val="3"/>
          <c:spPr>
            <a:solidFill>
              <a:schemeClr val="accent5">
                <a:lumMod val="60000"/>
                <a:lumOff val="40000"/>
              </a:schemeClr>
            </a:solidFill>
            <a:ln w="12700">
              <a:noFill/>
              <a:prstDash val="solid"/>
            </a:ln>
          </c:spPr>
          <c:invertIfNegative val="0"/>
          <c:dLbls>
            <c:txPr>
              <a:bodyPr/>
              <a:lstStyle/>
              <a:p>
                <a:pPr>
                  <a:defRPr sz="1050" b="1">
                    <a:latin typeface="Bookman Old Style" pitchFamily="18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DATI!$A$311:$A$317</c:f>
              <c:strCache>
                <c:ptCount val="7"/>
                <c:pt idx="0">
                  <c:v>PERIODICI</c:v>
                </c:pt>
                <c:pt idx="1">
                  <c:v>TV</c:v>
                </c:pt>
                <c:pt idx="2">
                  <c:v>QUOTIDIANI</c:v>
                </c:pt>
                <c:pt idx="3">
                  <c:v>TUTTI
I MEDIA "CLASSICI"</c:v>
                </c:pt>
                <c:pt idx="4">
                  <c:v>ESTERNA/AFFISSIONI</c:v>
                </c:pt>
                <c:pt idx="5">
                  <c:v>RADIO</c:v>
                </c:pt>
                <c:pt idx="6">
                  <c:v>ALTRI MEDIA
CLASSICI</c:v>
                </c:pt>
              </c:strCache>
            </c:strRef>
          </c:cat>
          <c:val>
            <c:numRef>
              <c:f>DATI!$E$311:$E$317</c:f>
              <c:numCache>
                <c:formatCode>0.0%</c:formatCode>
                <c:ptCount val="7"/>
                <c:pt idx="0">
                  <c:v>0.55900000000000005</c:v>
                </c:pt>
                <c:pt idx="1">
                  <c:v>0.26500000000000001</c:v>
                </c:pt>
                <c:pt idx="2">
                  <c:v>0.47100000000000003</c:v>
                </c:pt>
                <c:pt idx="3">
                  <c:v>0.20600000000000002</c:v>
                </c:pt>
                <c:pt idx="4">
                  <c:v>5.9000000000000004E-2</c:v>
                </c:pt>
                <c:pt idx="5">
                  <c:v>2.9000000000000001E-2</c:v>
                </c:pt>
                <c:pt idx="6">
                  <c:v>2.9000000000000001E-2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050" b="1">
                    <a:latin typeface="Bookman Old Style" pitchFamily="18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DATI!$A$311:$A$317</c:f>
              <c:strCache>
                <c:ptCount val="7"/>
                <c:pt idx="0">
                  <c:v>PERIODICI</c:v>
                </c:pt>
                <c:pt idx="1">
                  <c:v>TV</c:v>
                </c:pt>
                <c:pt idx="2">
                  <c:v>QUOTIDIANI</c:v>
                </c:pt>
                <c:pt idx="3">
                  <c:v>TUTTI
I MEDIA "CLASSICI"</c:v>
                </c:pt>
                <c:pt idx="4">
                  <c:v>ESTERNA/AFFISSIONI</c:v>
                </c:pt>
                <c:pt idx="5">
                  <c:v>RADIO</c:v>
                </c:pt>
                <c:pt idx="6">
                  <c:v>ALTRI MEDIA
CLASSICI</c:v>
                </c:pt>
              </c:strCache>
            </c:strRef>
          </c:cat>
          <c:val>
            <c:numRef>
              <c:f>DATI!$F$311:$F$317</c:f>
              <c:numCache>
                <c:formatCode>0.0%</c:formatCode>
                <c:ptCount val="7"/>
                <c:pt idx="0">
                  <c:v>0.45</c:v>
                </c:pt>
                <c:pt idx="1">
                  <c:v>0.2</c:v>
                </c:pt>
                <c:pt idx="2">
                  <c:v>0.55000000000000004</c:v>
                </c:pt>
                <c:pt idx="3">
                  <c:v>0.15000000000000002</c:v>
                </c:pt>
                <c:pt idx="4">
                  <c:v>0.1</c:v>
                </c:pt>
                <c:pt idx="5">
                  <c:v>0.15000000000000002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gapDepth val="0"/>
        <c:shape val="box"/>
        <c:axId val="124167296"/>
        <c:axId val="124168832"/>
        <c:axId val="0"/>
      </c:bar3DChart>
      <c:catAx>
        <c:axId val="124167296"/>
        <c:scaling>
          <c:orientation val="maxMin"/>
        </c:scaling>
        <c:delete val="0"/>
        <c:axPos val="l"/>
        <c:numFmt formatCode="Standard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241688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4168832"/>
        <c:scaling>
          <c:orientation val="minMax"/>
          <c:max val="1"/>
          <c:min val="0"/>
        </c:scaling>
        <c:delete val="0"/>
        <c:axPos val="b"/>
        <c:majorGridlines>
          <c:spPr>
            <a:ln w="3175">
              <a:solidFill>
                <a:schemeClr val="accent1">
                  <a:lumMod val="75000"/>
                </a:schemeClr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24167296"/>
        <c:crosses val="max"/>
        <c:crossBetween val="between"/>
        <c:majorUnit val="0.2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2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40"/>
      <c:hPercent val="75"/>
      <c:rotY val="0"/>
      <c:rAngAx val="0"/>
      <c:perspective val="1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9544984488107567"/>
          <c:y val="0.17457627118644078"/>
          <c:w val="0.60082730093071368"/>
          <c:h val="0.65084745762711926"/>
        </c:manualLayout>
      </c:layout>
      <c:pie3DChart>
        <c:varyColors val="1"/>
        <c:ser>
          <c:idx val="0"/>
          <c:order val="0"/>
          <c:spPr>
            <a:gradFill rotWithShape="0">
              <a:gsLst>
                <a:gs pos="0">
                  <a:srgbClr val="9999FF"/>
                </a:gs>
                <a:gs pos="50000">
                  <a:srgbClr val="9999FF">
                    <a:gamma/>
                    <a:tint val="50196"/>
                    <a:invGamma/>
                  </a:srgbClr>
                </a:gs>
                <a:gs pos="100000">
                  <a:srgbClr val="9999FF"/>
                </a:gs>
              </a:gsLst>
              <a:lin ang="5400000" scaled="1"/>
            </a:gradFill>
            <a:ln w="3175">
              <a:solidFill>
                <a:srgbClr val="000000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 w="317500" h="317500"/>
              <a:contourClr>
                <a:srgbClr val="000000"/>
              </a:contourClr>
            </a:sp3d>
          </c:spPr>
          <c:dPt>
            <c:idx val="0"/>
            <c:bubble3D val="0"/>
            <c:spPr>
              <a:gradFill rotWithShape="0">
                <a:gsLst>
                  <a:gs pos="0">
                    <a:srgbClr val="993300"/>
                  </a:gs>
                  <a:gs pos="50000">
                    <a:srgbClr val="993300">
                      <a:gamma/>
                      <a:tint val="50196"/>
                      <a:invGamma/>
                    </a:srgbClr>
                  </a:gs>
                  <a:gs pos="100000">
                    <a:srgbClr val="993300"/>
                  </a:gs>
                </a:gsLst>
                <a:lin ang="5400000" scaled="1"/>
              </a:gradFill>
              <a:ln w="3175">
                <a:solidFill>
                  <a:srgbClr val="000000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 w="317500" h="317500"/>
                <a:contourClr>
                  <a:srgbClr val="000000"/>
                </a:contourClr>
              </a:sp3d>
            </c:spPr>
          </c:dPt>
          <c:dPt>
            <c:idx val="1"/>
            <c:bubble3D val="0"/>
            <c:spPr>
              <a:gradFill rotWithShape="0">
                <a:gsLst>
                  <a:gs pos="0">
                    <a:srgbClr val="FF9900"/>
                  </a:gs>
                  <a:gs pos="50000">
                    <a:srgbClr val="FF9900">
                      <a:gamma/>
                      <a:tint val="50196"/>
                      <a:invGamma/>
                    </a:srgbClr>
                  </a:gs>
                  <a:gs pos="100000">
                    <a:srgbClr val="FF9900"/>
                  </a:gs>
                </a:gsLst>
                <a:lin ang="5400000" scaled="1"/>
              </a:gradFill>
              <a:ln w="3175">
                <a:solidFill>
                  <a:srgbClr val="000000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 w="317500" h="317500"/>
                <a:contourClr>
                  <a:srgbClr val="000000"/>
                </a:contourClr>
              </a:sp3d>
            </c:spPr>
          </c:dPt>
          <c:dPt>
            <c:idx val="2"/>
            <c:bubble3D val="0"/>
            <c:spPr>
              <a:gradFill rotWithShape="0">
                <a:gsLst>
                  <a:gs pos="0">
                    <a:srgbClr val="FFCC00"/>
                  </a:gs>
                  <a:gs pos="50000">
                    <a:srgbClr val="FFCC00">
                      <a:gamma/>
                      <a:tint val="50196"/>
                      <a:invGamma/>
                    </a:srgbClr>
                  </a:gs>
                  <a:gs pos="100000">
                    <a:srgbClr val="FFCC00"/>
                  </a:gs>
                </a:gsLst>
                <a:lin ang="5400000" scaled="1"/>
              </a:gradFill>
              <a:ln w="3175">
                <a:solidFill>
                  <a:srgbClr val="000000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 w="317500" h="317500"/>
                <a:contourClr>
                  <a:srgbClr val="000000"/>
                </a:contourClr>
              </a:sp3d>
            </c:spPr>
          </c:dPt>
          <c:dPt>
            <c:idx val="3"/>
            <c:bubble3D val="0"/>
            <c:spPr>
              <a:gradFill rotWithShape="0">
                <a:gsLst>
                  <a:gs pos="0">
                    <a:srgbClr val="99CC00"/>
                  </a:gs>
                  <a:gs pos="50000">
                    <a:srgbClr val="99CC00">
                      <a:gamma/>
                      <a:tint val="50196"/>
                      <a:invGamma/>
                    </a:srgbClr>
                  </a:gs>
                  <a:gs pos="100000">
                    <a:srgbClr val="99CC00"/>
                  </a:gs>
                </a:gsLst>
                <a:lin ang="5400000" scaled="1"/>
              </a:gradFill>
              <a:ln w="3175">
                <a:solidFill>
                  <a:srgbClr val="000000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 w="317500" h="317500"/>
                <a:contourClr>
                  <a:srgbClr val="000000"/>
                </a:contourClr>
              </a:sp3d>
            </c:spPr>
          </c:dPt>
          <c:dLbls>
            <c:numFmt formatCode="0.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Bookman Old Style"/>
                    <a:ea typeface="Bookman Old Style"/>
                    <a:cs typeface="Bookman Old Style"/>
                  </a:defRPr>
                </a:pPr>
                <a:endParaRPr lang="it-IT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DATI!$A$60:$A$63</c:f>
              <c:strCache>
                <c:ptCount val="4"/>
                <c:pt idx="0">
                  <c:v>NON HANNO
INVESTITO
IN EVENTI</c:v>
                </c:pt>
                <c:pt idx="1">
                  <c:v>&lt;5%</c:v>
                </c:pt>
                <c:pt idx="2">
                  <c:v>6%-20%</c:v>
                </c:pt>
                <c:pt idx="3">
                  <c:v>&gt;20%</c:v>
                </c:pt>
              </c:strCache>
            </c:strRef>
          </c:cat>
          <c:val>
            <c:numRef>
              <c:f>DATI!$B$60:$B$63</c:f>
              <c:numCache>
                <c:formatCode>0.0%</c:formatCode>
                <c:ptCount val="4"/>
                <c:pt idx="0">
                  <c:v>9.5000000000000015E-2</c:v>
                </c:pt>
                <c:pt idx="1">
                  <c:v>0.191</c:v>
                </c:pt>
                <c:pt idx="2">
                  <c:v>0.33800000000000008</c:v>
                </c:pt>
                <c:pt idx="3">
                  <c:v>0.37600000000000006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solidFill>
          <a:srgbClr val="FFFFFF"/>
        </a:solidFill>
        <a:ln w="25400">
          <a:noFill/>
        </a:ln>
      </c:spPr>
    </c:plotArea>
    <c:plotVisOnly val="1"/>
    <c:dispBlanksAs val="zero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2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5"/>
      <c:rAngAx val="0"/>
      <c:perspective val="20"/>
    </c:view3D>
    <c:floor>
      <c:thickness val="0"/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8.4798345398138672E-2"/>
          <c:y val="1.6949152542372881E-2"/>
          <c:w val="0.86039296794208897"/>
          <c:h val="0.77627118644067838"/>
        </c:manualLayout>
      </c:layout>
      <c:bar3DChart>
        <c:barDir val="bar"/>
        <c:grouping val="percentStacked"/>
        <c:varyColors val="0"/>
        <c:ser>
          <c:idx val="0"/>
          <c:order val="0"/>
          <c:tx>
            <c:strRef>
              <c:f>DATI!$A$71</c:f>
              <c:strCache>
                <c:ptCount val="1"/>
                <c:pt idx="0">
                  <c:v>HANNO INVESTITO
IN EVENTI
L'ANNO PRECEDENTE</c:v>
                </c:pt>
              </c:strCache>
            </c:strRef>
          </c:tx>
          <c:spPr>
            <a:solidFill>
              <a:srgbClr val="99CCFF"/>
            </a:solidFill>
            <a:ln w="12700">
              <a:noFill/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75" b="0" i="0" u="none" strike="noStrike" baseline="0">
                    <a:solidFill>
                      <a:srgbClr val="000000"/>
                    </a:solidFill>
                    <a:latin typeface="Bookman Old Style"/>
                    <a:ea typeface="Bookman Old Style"/>
                    <a:cs typeface="Bookman Old Style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DATI!$B$70:$F$70</c:f>
              <c:numCache>
                <c:formatCode>Standard</c:formatCode>
                <c:ptCount val="5"/>
                <c:pt idx="0">
                  <c:v>2010</c:v>
                </c:pt>
                <c:pt idx="1">
                  <c:v>2009</c:v>
                </c:pt>
                <c:pt idx="2">
                  <c:v>2008</c:v>
                </c:pt>
                <c:pt idx="3">
                  <c:v>2007</c:v>
                </c:pt>
                <c:pt idx="4">
                  <c:v>2006</c:v>
                </c:pt>
              </c:numCache>
            </c:numRef>
          </c:cat>
          <c:val>
            <c:numRef>
              <c:f>DATI!$B$71:$F$71</c:f>
              <c:numCache>
                <c:formatCode>0.0%</c:formatCode>
                <c:ptCount val="5"/>
                <c:pt idx="0">
                  <c:v>0.28000000000000008</c:v>
                </c:pt>
                <c:pt idx="1">
                  <c:v>0.35000000000000003</c:v>
                </c:pt>
                <c:pt idx="2">
                  <c:v>0.28200000000000003</c:v>
                </c:pt>
                <c:pt idx="3">
                  <c:v>0.222</c:v>
                </c:pt>
                <c:pt idx="4">
                  <c:v>5.9000000000000011E-2</c:v>
                </c:pt>
              </c:numCache>
            </c:numRef>
          </c:val>
        </c:ser>
        <c:ser>
          <c:idx val="1"/>
          <c:order val="1"/>
          <c:tx>
            <c:strRef>
              <c:f>DATI!$A$72</c:f>
              <c:strCache>
                <c:ptCount val="1"/>
                <c:pt idx="0">
                  <c:v>NON HANNO INVESTITO
IN EVENTI 
L'ANNO PRECEDENTE</c:v>
                </c:pt>
              </c:strCache>
            </c:strRef>
          </c:tx>
          <c:spPr>
            <a:solidFill>
              <a:srgbClr val="FFCC00"/>
            </a:solidFill>
            <a:ln w="12700">
              <a:noFill/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75" b="0" i="0" u="none" strike="noStrike" baseline="0">
                    <a:solidFill>
                      <a:srgbClr val="000000"/>
                    </a:solidFill>
                    <a:latin typeface="Bookman Old Style"/>
                    <a:ea typeface="Bookman Old Style"/>
                    <a:cs typeface="Bookman Old Style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DATI!$B$70:$F$70</c:f>
              <c:numCache>
                <c:formatCode>Standard</c:formatCode>
                <c:ptCount val="5"/>
                <c:pt idx="0">
                  <c:v>2010</c:v>
                </c:pt>
                <c:pt idx="1">
                  <c:v>2009</c:v>
                </c:pt>
                <c:pt idx="2">
                  <c:v>2008</c:v>
                </c:pt>
                <c:pt idx="3">
                  <c:v>2007</c:v>
                </c:pt>
                <c:pt idx="4">
                  <c:v>2006</c:v>
                </c:pt>
              </c:numCache>
            </c:numRef>
          </c:cat>
          <c:val>
            <c:numRef>
              <c:f>DATI!$B$72:$F$72</c:f>
              <c:numCache>
                <c:formatCode>0.0%</c:formatCode>
                <c:ptCount val="5"/>
                <c:pt idx="0">
                  <c:v>0.72000000000000008</c:v>
                </c:pt>
                <c:pt idx="1">
                  <c:v>0.65000000000000013</c:v>
                </c:pt>
                <c:pt idx="2">
                  <c:v>0.71800000000000008</c:v>
                </c:pt>
                <c:pt idx="3">
                  <c:v>0.77800000000000014</c:v>
                </c:pt>
                <c:pt idx="4">
                  <c:v>0.94099999999999995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9645952"/>
        <c:axId val="129647744"/>
        <c:axId val="0"/>
      </c:bar3DChart>
      <c:catAx>
        <c:axId val="129645952"/>
        <c:scaling>
          <c:orientation val="minMax"/>
        </c:scaling>
        <c:delete val="0"/>
        <c:axPos val="l"/>
        <c:numFmt formatCode="Standard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296477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9647744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000000"/>
              </a:solidFill>
              <a:prstDash val="sysDash"/>
            </a:ln>
          </c:spPr>
        </c:minorGridlines>
        <c:numFmt formatCode="0%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29645952"/>
        <c:crosses val="autoZero"/>
        <c:crossBetween val="between"/>
        <c:majorUnit val="0.5"/>
        <c:minorUnit val="0.2"/>
      </c:valAx>
    </c:plotArea>
    <c:legend>
      <c:legendPos val="b"/>
      <c:layout>
        <c:manualLayout>
          <c:xMode val="edge"/>
          <c:yMode val="edge"/>
          <c:x val="5.9634608755601524E-2"/>
          <c:y val="0.85480225988700553"/>
          <c:w val="0.86337993686673364"/>
          <c:h val="0.12354276842124068"/>
        </c:manualLayout>
      </c:layout>
      <c:overlay val="0"/>
      <c:spPr>
        <a:solidFill>
          <a:srgbClr val="FFFFFF"/>
        </a:solidFill>
        <a:ln w="3175">
          <a:solidFill>
            <a:schemeClr val="bg1">
              <a:lumMod val="6500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/>
      </c:spPr>
      <c:txPr>
        <a:bodyPr/>
        <a:lstStyle/>
        <a:p>
          <a:pPr>
            <a:defRPr sz="1100" b="1" i="0" u="none" strike="noStrike" baseline="0">
              <a:solidFill>
                <a:srgbClr val="000000"/>
              </a:solidFill>
              <a:latin typeface="Bookman Old Style"/>
              <a:ea typeface="Bookman Old Style"/>
              <a:cs typeface="Bookman Old Style"/>
            </a:defRPr>
          </a:pPr>
          <a:endParaRPr lang="it-IT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400" b="0" i="0" u="none" strike="noStrike" baseline="0">
          <a:solidFill>
            <a:srgbClr val="000000"/>
          </a:solidFill>
          <a:latin typeface="Bookman Old Style"/>
          <a:ea typeface="Bookman Old Style"/>
          <a:cs typeface="Bookman Old Style"/>
        </a:defRPr>
      </a:pPr>
      <a:endParaRPr lang="it-IT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0"/>
      <c:rotY val="5"/>
      <c:depthPercent val="100"/>
      <c:rAngAx val="0"/>
      <c:perspective val="20"/>
    </c:view3D>
    <c:floor>
      <c:thickness val="0"/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8.4798345398138672E-2"/>
          <c:y val="1.6949152542372881E-2"/>
          <c:w val="0.87797311271975209"/>
          <c:h val="0.77457627118644068"/>
        </c:manualLayout>
      </c:layout>
      <c:bar3DChart>
        <c:barDir val="bar"/>
        <c:grouping val="percentStacked"/>
        <c:varyColors val="0"/>
        <c:ser>
          <c:idx val="0"/>
          <c:order val="0"/>
          <c:tx>
            <c:strRef>
              <c:f>DATI!$A$80</c:f>
              <c:strCache>
                <c:ptCount val="1"/>
                <c:pt idx="0">
                  <c:v>PREVEDONO DI INVESTIRE IN EVENTI
NEI PROSSIMI 2 ANNI</c:v>
                </c:pt>
              </c:strCache>
            </c:strRef>
          </c:tx>
          <c:spPr>
            <a:gradFill rotWithShape="0">
              <a:gsLst>
                <a:gs pos="0">
                  <a:srgbClr val="99CC00"/>
                </a:gs>
                <a:gs pos="50000">
                  <a:srgbClr val="99CC00">
                    <a:gamma/>
                    <a:tint val="50196"/>
                    <a:invGamma/>
                  </a:srgbClr>
                </a:gs>
                <a:gs pos="100000">
                  <a:srgbClr val="99CC00"/>
                </a:gs>
              </a:gsLst>
              <a:lin ang="5400000" scaled="1"/>
            </a:gradFill>
            <a:ln w="12700">
              <a:noFill/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Bookman Old Style"/>
                    <a:ea typeface="Bookman Old Style"/>
                    <a:cs typeface="Bookman Old Style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DATI!$B$79:$F$79</c:f>
              <c:numCache>
                <c:formatCode>Standard</c:formatCode>
                <c:ptCount val="5"/>
                <c:pt idx="0">
                  <c:v>2010</c:v>
                </c:pt>
                <c:pt idx="1">
                  <c:v>2009</c:v>
                </c:pt>
                <c:pt idx="2">
                  <c:v>2008</c:v>
                </c:pt>
                <c:pt idx="3">
                  <c:v>2007</c:v>
                </c:pt>
                <c:pt idx="4">
                  <c:v>2006</c:v>
                </c:pt>
              </c:numCache>
            </c:numRef>
          </c:cat>
          <c:val>
            <c:numRef>
              <c:f>DATI!$B$80:$F$80</c:f>
              <c:numCache>
                <c:formatCode>0.0%</c:formatCode>
                <c:ptCount val="5"/>
                <c:pt idx="0">
                  <c:v>0.65500000000000014</c:v>
                </c:pt>
                <c:pt idx="1">
                  <c:v>0.52900000000000003</c:v>
                </c:pt>
                <c:pt idx="2">
                  <c:v>0.501</c:v>
                </c:pt>
                <c:pt idx="3">
                  <c:v>0.66700000000000015</c:v>
                </c:pt>
                <c:pt idx="4">
                  <c:v>0.33300000000000007</c:v>
                </c:pt>
              </c:numCache>
            </c:numRef>
          </c:val>
        </c:ser>
        <c:ser>
          <c:idx val="1"/>
          <c:order val="1"/>
          <c:tx>
            <c:strRef>
              <c:f>DATI!$A$81</c:f>
              <c:strCache>
                <c:ptCount val="1"/>
                <c:pt idx="0">
                  <c:v>NON PREVEDONO DI INVESTIRE IN EVENTI
NEI PROSSIMI 2 ANNI</c:v>
                </c:pt>
              </c:strCache>
            </c:strRef>
          </c:tx>
          <c:spPr>
            <a:gradFill rotWithShape="0">
              <a:gsLst>
                <a:gs pos="0">
                  <a:srgbClr val="FFCC00"/>
                </a:gs>
                <a:gs pos="50000">
                  <a:srgbClr val="FFCC00">
                    <a:gamma/>
                    <a:tint val="50196"/>
                    <a:invGamma/>
                  </a:srgbClr>
                </a:gs>
                <a:gs pos="100000">
                  <a:srgbClr val="FFCC00"/>
                </a:gs>
              </a:gsLst>
              <a:lin ang="5400000" scaled="1"/>
            </a:gradFill>
            <a:ln w="12700">
              <a:noFill/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Bookman Old Style"/>
                    <a:ea typeface="Bookman Old Style"/>
                    <a:cs typeface="Bookman Old Style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DATI!$B$79:$F$79</c:f>
              <c:numCache>
                <c:formatCode>Standard</c:formatCode>
                <c:ptCount val="5"/>
                <c:pt idx="0">
                  <c:v>2010</c:v>
                </c:pt>
                <c:pt idx="1">
                  <c:v>2009</c:v>
                </c:pt>
                <c:pt idx="2">
                  <c:v>2008</c:v>
                </c:pt>
                <c:pt idx="3">
                  <c:v>2007</c:v>
                </c:pt>
                <c:pt idx="4">
                  <c:v>2006</c:v>
                </c:pt>
              </c:numCache>
            </c:numRef>
          </c:cat>
          <c:val>
            <c:numRef>
              <c:f>DATI!$B$81:$F$81</c:f>
              <c:numCache>
                <c:formatCode>0.0%</c:formatCode>
                <c:ptCount val="5"/>
                <c:pt idx="0">
                  <c:v>0.17200000000000001</c:v>
                </c:pt>
                <c:pt idx="1">
                  <c:v>0.12300000000000001</c:v>
                </c:pt>
                <c:pt idx="2">
                  <c:v>0.24300000000000002</c:v>
                </c:pt>
                <c:pt idx="3">
                  <c:v>0.33300000000000007</c:v>
                </c:pt>
                <c:pt idx="4">
                  <c:v>0.66700000000000015</c:v>
                </c:pt>
              </c:numCache>
            </c:numRef>
          </c:val>
        </c:ser>
        <c:ser>
          <c:idx val="2"/>
          <c:order val="2"/>
          <c:tx>
            <c:strRef>
              <c:f>DATI!$A$82</c:f>
              <c:strCache>
                <c:ptCount val="1"/>
                <c:pt idx="0">
                  <c:v>NON SANNO,
NON INDICANO</c:v>
                </c:pt>
              </c:strCache>
            </c:strRef>
          </c:tx>
          <c:spPr>
            <a:gradFill rotWithShape="0">
              <a:gsLst>
                <a:gs pos="0">
                  <a:srgbClr val="808080"/>
                </a:gs>
                <a:gs pos="50000">
                  <a:srgbClr val="808080">
                    <a:gamma/>
                    <a:tint val="50196"/>
                    <a:invGamma/>
                  </a:srgbClr>
                </a:gs>
                <a:gs pos="100000">
                  <a:srgbClr val="808080"/>
                </a:gs>
              </a:gsLst>
              <a:lin ang="5400000" scaled="1"/>
            </a:gradFill>
            <a:ln w="12700">
              <a:noFill/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dLbl>
              <c:idx val="3"/>
              <c:delete val="1"/>
            </c:dLbl>
            <c:dLbl>
              <c:idx val="4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DATI!$B$79:$F$79</c:f>
              <c:numCache>
                <c:formatCode>Standard</c:formatCode>
                <c:ptCount val="5"/>
                <c:pt idx="0">
                  <c:v>2010</c:v>
                </c:pt>
                <c:pt idx="1">
                  <c:v>2009</c:v>
                </c:pt>
                <c:pt idx="2">
                  <c:v>2008</c:v>
                </c:pt>
                <c:pt idx="3">
                  <c:v>2007</c:v>
                </c:pt>
                <c:pt idx="4">
                  <c:v>2006</c:v>
                </c:pt>
              </c:numCache>
            </c:numRef>
          </c:cat>
          <c:val>
            <c:numRef>
              <c:f>DATI!$B$82:$F$82</c:f>
              <c:numCache>
                <c:formatCode>0.0%</c:formatCode>
                <c:ptCount val="5"/>
                <c:pt idx="0">
                  <c:v>0.17200000000000001</c:v>
                </c:pt>
                <c:pt idx="1">
                  <c:v>0.34800000000000003</c:v>
                </c:pt>
                <c:pt idx="2">
                  <c:v>0.25600000000000001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9626880"/>
        <c:axId val="129628416"/>
        <c:axId val="0"/>
      </c:bar3DChart>
      <c:catAx>
        <c:axId val="129626880"/>
        <c:scaling>
          <c:orientation val="minMax"/>
        </c:scaling>
        <c:delete val="0"/>
        <c:axPos val="l"/>
        <c:numFmt formatCode="Standard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29628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9628416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000000"/>
              </a:solidFill>
              <a:prstDash val="sysDash"/>
            </a:ln>
          </c:spPr>
        </c:minorGridlines>
        <c:numFmt formatCode="0%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29626880"/>
        <c:crosses val="autoZero"/>
        <c:crossBetween val="between"/>
        <c:majorUnit val="0.5"/>
        <c:minorUnit val="0.2"/>
      </c:valAx>
    </c:plotArea>
    <c:legend>
      <c:legendPos val="b"/>
      <c:layout>
        <c:manualLayout>
          <c:xMode val="edge"/>
          <c:yMode val="edge"/>
          <c:x val="3.5160289555325755E-2"/>
          <c:y val="0.88870056497175109"/>
          <c:w val="0.89999994571516206"/>
          <c:h val="7.1236264958405696E-2"/>
        </c:manualLayout>
      </c:layout>
      <c:overlay val="0"/>
      <c:spPr>
        <a:solidFill>
          <a:srgbClr val="FFFFFF"/>
        </a:solidFill>
        <a:ln w="3175">
          <a:solidFill>
            <a:schemeClr val="bg1">
              <a:lumMod val="6500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  <c:txPr>
        <a:bodyPr/>
        <a:lstStyle/>
        <a:p>
          <a:pPr>
            <a:defRPr sz="1100" b="1" i="0" u="none" strike="noStrike" baseline="0">
              <a:solidFill>
                <a:srgbClr val="000000"/>
              </a:solidFill>
              <a:latin typeface="Bookman Old Style"/>
              <a:ea typeface="Bookman Old Style"/>
              <a:cs typeface="Bookman Old Style"/>
            </a:defRPr>
          </a:pPr>
          <a:endParaRPr lang="it-IT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400" b="0" i="0" u="none" strike="noStrike" baseline="0">
          <a:solidFill>
            <a:srgbClr val="000000"/>
          </a:solidFill>
          <a:latin typeface="Bookman Old Style"/>
          <a:ea typeface="Bookman Old Style"/>
          <a:cs typeface="Bookman Old Style"/>
        </a:defRPr>
      </a:pPr>
      <a:endParaRPr lang="it-IT"/>
    </a:p>
  </c:txPr>
  <c:externalData r:id="rId2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40"/>
      <c:hPercent val="75"/>
      <c:rotY val="0"/>
      <c:rAngAx val="0"/>
      <c:perspective val="1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7194865694203696"/>
          <c:y val="0.35052265278704342"/>
          <c:w val="0.45644413095288622"/>
          <c:h val="0.49408094741785452"/>
        </c:manualLayout>
      </c:layout>
      <c:pie3DChart>
        <c:varyColors val="1"/>
        <c:ser>
          <c:idx val="0"/>
          <c:order val="0"/>
          <c:spPr>
            <a:gradFill rotWithShape="0">
              <a:gsLst>
                <a:gs pos="0">
                  <a:srgbClr val="9999FF"/>
                </a:gs>
                <a:gs pos="50000">
                  <a:srgbClr val="9999FF">
                    <a:gamma/>
                    <a:tint val="50196"/>
                    <a:invGamma/>
                  </a:srgbClr>
                </a:gs>
                <a:gs pos="100000">
                  <a:srgbClr val="9999FF"/>
                </a:gs>
              </a:gsLst>
              <a:lin ang="5400000" scaled="1"/>
            </a:gradFill>
            <a:ln w="3175">
              <a:solidFill>
                <a:srgbClr val="000000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 w="317500" h="317500"/>
              <a:contourClr>
                <a:srgbClr val="000000"/>
              </a:contourClr>
            </a:sp3d>
          </c:spPr>
          <c:dPt>
            <c:idx val="0"/>
            <c:bubble3D val="0"/>
            <c:spPr>
              <a:gradFill rotWithShape="0">
                <a:gsLst>
                  <a:gs pos="0">
                    <a:srgbClr val="FF0000"/>
                  </a:gs>
                  <a:gs pos="50000">
                    <a:srgbClr val="FF0000">
                      <a:gamma/>
                      <a:tint val="50196"/>
                      <a:invGamma/>
                    </a:srgbClr>
                  </a:gs>
                  <a:gs pos="100000">
                    <a:srgbClr val="FF0000"/>
                  </a:gs>
                </a:gsLst>
                <a:lin ang="5400000" scaled="1"/>
              </a:gradFill>
              <a:ln w="3175">
                <a:solidFill>
                  <a:srgbClr val="000000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 w="317500" h="317500"/>
                <a:contourClr>
                  <a:srgbClr val="000000"/>
                </a:contourClr>
              </a:sp3d>
            </c:spPr>
          </c:dPt>
          <c:dPt>
            <c:idx val="1"/>
            <c:bubble3D val="0"/>
            <c:spPr>
              <a:gradFill rotWithShape="0">
                <a:gsLst>
                  <a:gs pos="0">
                    <a:srgbClr val="99CCFF"/>
                  </a:gs>
                  <a:gs pos="50000">
                    <a:srgbClr val="99CCFF">
                      <a:gamma/>
                      <a:tint val="50196"/>
                      <a:invGamma/>
                    </a:srgbClr>
                  </a:gs>
                  <a:gs pos="100000">
                    <a:srgbClr val="99CCFF"/>
                  </a:gs>
                </a:gsLst>
                <a:lin ang="5400000" scaled="1"/>
              </a:gradFill>
              <a:ln w="3175">
                <a:solidFill>
                  <a:srgbClr val="000000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 w="317500" h="317500"/>
                <a:contourClr>
                  <a:srgbClr val="000000"/>
                </a:contourClr>
              </a:sp3d>
            </c:spPr>
          </c:dPt>
          <c:dPt>
            <c:idx val="2"/>
            <c:bubble3D val="0"/>
            <c:spPr>
              <a:gradFill rotWithShape="0">
                <a:gsLst>
                  <a:gs pos="0">
                    <a:srgbClr val="99CC00"/>
                  </a:gs>
                  <a:gs pos="50000">
                    <a:srgbClr val="99CC00">
                      <a:gamma/>
                      <a:tint val="50196"/>
                      <a:invGamma/>
                    </a:srgbClr>
                  </a:gs>
                  <a:gs pos="100000">
                    <a:srgbClr val="99CC00"/>
                  </a:gs>
                </a:gsLst>
                <a:lin ang="5400000" scaled="1"/>
              </a:gradFill>
              <a:ln w="3175">
                <a:solidFill>
                  <a:srgbClr val="000000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 w="317500" h="317500"/>
                <a:contourClr>
                  <a:srgbClr val="000000"/>
                </a:contourClr>
              </a:sp3d>
            </c:spPr>
          </c:dPt>
          <c:dLbls>
            <c:numFmt formatCode="0.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Bookman Old Style"/>
                    <a:ea typeface="Bookman Old Style"/>
                    <a:cs typeface="Bookman Old Style"/>
                  </a:defRPr>
                </a:pPr>
                <a:endParaRPr lang="it-IT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DATI!$A$87:$A$89</c:f>
              <c:strCache>
                <c:ptCount val="3"/>
                <c:pt idx="0">
                  <c:v>CALO</c:v>
                </c:pt>
                <c:pt idx="1">
                  <c:v>STABILITÀ</c:v>
                </c:pt>
                <c:pt idx="2">
                  <c:v>AUMENTO</c:v>
                </c:pt>
              </c:strCache>
            </c:strRef>
          </c:cat>
          <c:val>
            <c:numRef>
              <c:f>DATI!$B$87:$B$89</c:f>
              <c:numCache>
                <c:formatCode>0.0%</c:formatCode>
                <c:ptCount val="3"/>
                <c:pt idx="0">
                  <c:v>0.39800000000000008</c:v>
                </c:pt>
                <c:pt idx="1">
                  <c:v>0.4</c:v>
                </c:pt>
                <c:pt idx="2">
                  <c:v>0.20200000000000001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solidFill>
          <a:srgbClr val="FFFFFF"/>
        </a:solidFill>
        <a:ln w="25400">
          <a:noFill/>
        </a:ln>
      </c:spPr>
    </c:plotArea>
    <c:plotVisOnly val="1"/>
    <c:dispBlanksAs val="zero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0"/>
      <c:rotY val="5"/>
      <c:rAngAx val="0"/>
      <c:perspective val="20"/>
    </c:view3D>
    <c:floor>
      <c:thickness val="0"/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8.4798345398138672E-2"/>
          <c:y val="0"/>
          <c:w val="0.85729058945191317"/>
          <c:h val="0.83050847457627153"/>
        </c:manualLayout>
      </c:layout>
      <c:bar3DChart>
        <c:barDir val="bar"/>
        <c:grouping val="percentStacked"/>
        <c:varyColors val="0"/>
        <c:ser>
          <c:idx val="0"/>
          <c:order val="0"/>
          <c:tx>
            <c:strRef>
              <c:f>DATI!$A$92</c:f>
              <c:strCache>
                <c:ptCount val="1"/>
                <c:pt idx="0">
                  <c:v>AUMENTO</c:v>
                </c:pt>
              </c:strCache>
            </c:strRef>
          </c:tx>
          <c:spPr>
            <a:solidFill>
              <a:srgbClr val="99CC00"/>
            </a:solidFill>
            <a:ln w="12700">
              <a:noFill/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Bookman Old Style"/>
                    <a:ea typeface="Bookman Old Style"/>
                    <a:cs typeface="Bookman Old Style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DATI!$B$91:$G$91</c:f>
              <c:numCache>
                <c:formatCode>Standard</c:formatCode>
                <c:ptCount val="6"/>
                <c:pt idx="0">
                  <c:v>2010</c:v>
                </c:pt>
                <c:pt idx="1">
                  <c:v>2009</c:v>
                </c:pt>
                <c:pt idx="2">
                  <c:v>2008</c:v>
                </c:pt>
                <c:pt idx="3">
                  <c:v>2007</c:v>
                </c:pt>
                <c:pt idx="4">
                  <c:v>2006</c:v>
                </c:pt>
                <c:pt idx="5">
                  <c:v>2005</c:v>
                </c:pt>
              </c:numCache>
            </c:numRef>
          </c:cat>
          <c:val>
            <c:numRef>
              <c:f>DATI!$B$92:$G$92</c:f>
              <c:numCache>
                <c:formatCode>0.0%</c:formatCode>
                <c:ptCount val="6"/>
                <c:pt idx="0">
                  <c:v>0.20200000000000001</c:v>
                </c:pt>
                <c:pt idx="1">
                  <c:v>0.37500000000000006</c:v>
                </c:pt>
                <c:pt idx="2">
                  <c:v>0.26</c:v>
                </c:pt>
                <c:pt idx="3">
                  <c:v>0.33000000000000007</c:v>
                </c:pt>
                <c:pt idx="4">
                  <c:v>0.40900000000000003</c:v>
                </c:pt>
                <c:pt idx="5">
                  <c:v>0.39400000000000007</c:v>
                </c:pt>
              </c:numCache>
            </c:numRef>
          </c:val>
        </c:ser>
        <c:ser>
          <c:idx val="1"/>
          <c:order val="1"/>
          <c:tx>
            <c:strRef>
              <c:f>DATI!$A$93</c:f>
              <c:strCache>
                <c:ptCount val="1"/>
                <c:pt idx="0">
                  <c:v>STABILITÀ</c:v>
                </c:pt>
              </c:strCache>
            </c:strRef>
          </c:tx>
          <c:spPr>
            <a:solidFill>
              <a:srgbClr val="99CCFF"/>
            </a:solidFill>
            <a:ln w="12700">
              <a:noFill/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Bookman Old Style"/>
                    <a:ea typeface="Bookman Old Style"/>
                    <a:cs typeface="Bookman Old Style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DATI!$B$91:$G$91</c:f>
              <c:numCache>
                <c:formatCode>Standard</c:formatCode>
                <c:ptCount val="6"/>
                <c:pt idx="0">
                  <c:v>2010</c:v>
                </c:pt>
                <c:pt idx="1">
                  <c:v>2009</c:v>
                </c:pt>
                <c:pt idx="2">
                  <c:v>2008</c:v>
                </c:pt>
                <c:pt idx="3">
                  <c:v>2007</c:v>
                </c:pt>
                <c:pt idx="4">
                  <c:v>2006</c:v>
                </c:pt>
                <c:pt idx="5">
                  <c:v>2005</c:v>
                </c:pt>
              </c:numCache>
            </c:numRef>
          </c:cat>
          <c:val>
            <c:numRef>
              <c:f>DATI!$B$93:$G$93</c:f>
              <c:numCache>
                <c:formatCode>0.0%</c:formatCode>
                <c:ptCount val="6"/>
                <c:pt idx="0">
                  <c:v>0.4</c:v>
                </c:pt>
                <c:pt idx="1">
                  <c:v>0.39300000000000007</c:v>
                </c:pt>
                <c:pt idx="2">
                  <c:v>0.56000000000000005</c:v>
                </c:pt>
                <c:pt idx="3">
                  <c:v>0.55000000000000004</c:v>
                </c:pt>
                <c:pt idx="4">
                  <c:v>0.52200000000000002</c:v>
                </c:pt>
                <c:pt idx="5">
                  <c:v>0.47700000000000009</c:v>
                </c:pt>
              </c:numCache>
            </c:numRef>
          </c:val>
        </c:ser>
        <c:ser>
          <c:idx val="2"/>
          <c:order val="2"/>
          <c:tx>
            <c:strRef>
              <c:f>DATI!$A$94</c:f>
              <c:strCache>
                <c:ptCount val="1"/>
                <c:pt idx="0">
                  <c:v>CALO</c:v>
                </c:pt>
              </c:strCache>
            </c:strRef>
          </c:tx>
          <c:spPr>
            <a:solidFill>
              <a:srgbClr val="FF0000"/>
            </a:solidFill>
            <a:ln w="12700">
              <a:noFill/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Bookman Old Style"/>
                    <a:ea typeface="Bookman Old Style"/>
                    <a:cs typeface="Bookman Old Style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DATI!$B$91:$G$91</c:f>
              <c:numCache>
                <c:formatCode>Standard</c:formatCode>
                <c:ptCount val="6"/>
                <c:pt idx="0">
                  <c:v>2010</c:v>
                </c:pt>
                <c:pt idx="1">
                  <c:v>2009</c:v>
                </c:pt>
                <c:pt idx="2">
                  <c:v>2008</c:v>
                </c:pt>
                <c:pt idx="3">
                  <c:v>2007</c:v>
                </c:pt>
                <c:pt idx="4">
                  <c:v>2006</c:v>
                </c:pt>
                <c:pt idx="5">
                  <c:v>2005</c:v>
                </c:pt>
              </c:numCache>
            </c:numRef>
          </c:cat>
          <c:val>
            <c:numRef>
              <c:f>DATI!$B$94:$G$94</c:f>
              <c:numCache>
                <c:formatCode>0.0%</c:formatCode>
                <c:ptCount val="6"/>
                <c:pt idx="0">
                  <c:v>0.39800000000000008</c:v>
                </c:pt>
                <c:pt idx="1">
                  <c:v>0.23200000000000001</c:v>
                </c:pt>
                <c:pt idx="2">
                  <c:v>0.18000000000000002</c:v>
                </c:pt>
                <c:pt idx="3">
                  <c:v>0.12000000000000001</c:v>
                </c:pt>
                <c:pt idx="4">
                  <c:v>7.0000000000000021E-2</c:v>
                </c:pt>
                <c:pt idx="5">
                  <c:v>0.129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31902848"/>
        <c:axId val="131904640"/>
        <c:axId val="0"/>
      </c:bar3DChart>
      <c:catAx>
        <c:axId val="131902848"/>
        <c:scaling>
          <c:orientation val="minMax"/>
        </c:scaling>
        <c:delete val="0"/>
        <c:axPos val="l"/>
        <c:numFmt formatCode="Standard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319046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1904640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000000"/>
              </a:solidFill>
              <a:prstDash val="sysDash"/>
            </a:ln>
          </c:spPr>
        </c:minorGridlines>
        <c:numFmt formatCode="0%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31902848"/>
        <c:crosses val="autoZero"/>
        <c:crossBetween val="between"/>
        <c:majorUnit val="0.5"/>
        <c:minorUnit val="0.2"/>
      </c:valAx>
    </c:plotArea>
    <c:legend>
      <c:legendPos val="b"/>
      <c:layout>
        <c:manualLayout>
          <c:xMode val="edge"/>
          <c:yMode val="edge"/>
          <c:x val="6.6184074457083783E-2"/>
          <c:y val="0.91355932203389878"/>
          <c:w val="0.85555249750968354"/>
          <c:h val="4.2397793496151991E-2"/>
        </c:manualLayout>
      </c:layout>
      <c:overlay val="0"/>
      <c:spPr>
        <a:solidFill>
          <a:srgbClr val="FFFFFF"/>
        </a:solidFill>
        <a:ln w="3175">
          <a:solidFill>
            <a:schemeClr val="bg1">
              <a:lumMod val="6500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  <c:txPr>
        <a:bodyPr/>
        <a:lstStyle/>
        <a:p>
          <a:pPr>
            <a:defRPr sz="1100" b="1" i="0" u="none" strike="noStrike" baseline="0">
              <a:solidFill>
                <a:srgbClr val="000000"/>
              </a:solidFill>
              <a:latin typeface="Bookman Old Style"/>
              <a:ea typeface="Bookman Old Style"/>
              <a:cs typeface="Bookman Old Style"/>
            </a:defRPr>
          </a:pPr>
          <a:endParaRPr lang="it-IT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400" b="0" i="0" u="none" strike="noStrike" baseline="0">
          <a:solidFill>
            <a:srgbClr val="000000"/>
          </a:solidFill>
          <a:latin typeface="Bookman Old Style"/>
          <a:ea typeface="Bookman Old Style"/>
          <a:cs typeface="Bookman Old Style"/>
        </a:defRPr>
      </a:pPr>
      <a:endParaRPr lang="it-IT"/>
    </a:p>
  </c:txPr>
  <c:externalData r:id="rId2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40"/>
      <c:hPercent val="7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9338159255429171"/>
          <c:y val="0.17457627118644078"/>
          <c:w val="0.60392967942089015"/>
          <c:h val="0.65423728813559356"/>
        </c:manualLayout>
      </c:layout>
      <c:pie3DChart>
        <c:varyColors val="1"/>
        <c:ser>
          <c:idx val="0"/>
          <c:order val="0"/>
          <c:spPr>
            <a:gradFill rotWithShape="0">
              <a:gsLst>
                <a:gs pos="0">
                  <a:srgbClr val="9999FF"/>
                </a:gs>
                <a:gs pos="50000">
                  <a:srgbClr val="9999FF">
                    <a:gamma/>
                    <a:tint val="50196"/>
                    <a:invGamma/>
                  </a:srgbClr>
                </a:gs>
                <a:gs pos="100000">
                  <a:srgbClr val="9999FF"/>
                </a:gs>
              </a:gsLst>
              <a:lin ang="5400000" scaled="1"/>
            </a:gradFill>
            <a:ln w="3175">
              <a:noFill/>
              <a:prstDash val="solid"/>
            </a:ln>
            <a:scene3d>
              <a:camera prst="orthographicFront"/>
              <a:lightRig rig="threePt" dir="t"/>
            </a:scene3d>
            <a:sp3d>
              <a:bevelT w="317500" h="317500"/>
            </a:sp3d>
          </c:spPr>
          <c:dPt>
            <c:idx val="0"/>
            <c:bubble3D val="0"/>
            <c:spPr>
              <a:gradFill rotWithShape="0">
                <a:gsLst>
                  <a:gs pos="0">
                    <a:srgbClr val="FF0000"/>
                  </a:gs>
                  <a:gs pos="50000">
                    <a:srgbClr val="FF0000">
                      <a:gamma/>
                      <a:tint val="50196"/>
                      <a:invGamma/>
                    </a:srgbClr>
                  </a:gs>
                  <a:gs pos="100000">
                    <a:srgbClr val="FF0000"/>
                  </a:gs>
                </a:gsLst>
                <a:lin ang="5400000" scaled="1"/>
              </a:gradFill>
              <a:ln w="3175">
                <a:noFill/>
                <a:prstDash val="solid"/>
              </a:ln>
              <a:scene3d>
                <a:camera prst="orthographicFront"/>
                <a:lightRig rig="threePt" dir="t"/>
              </a:scene3d>
              <a:sp3d>
                <a:bevelT w="317500" h="317500"/>
              </a:sp3d>
            </c:spPr>
          </c:dPt>
          <c:dPt>
            <c:idx val="1"/>
            <c:bubble3D val="0"/>
            <c:spPr>
              <a:gradFill rotWithShape="0">
                <a:gsLst>
                  <a:gs pos="0">
                    <a:srgbClr val="99CCFF"/>
                  </a:gs>
                  <a:gs pos="50000">
                    <a:srgbClr val="99CCFF">
                      <a:gamma/>
                      <a:tint val="50196"/>
                      <a:invGamma/>
                    </a:srgbClr>
                  </a:gs>
                  <a:gs pos="100000">
                    <a:srgbClr val="99CCFF"/>
                  </a:gs>
                </a:gsLst>
                <a:lin ang="5400000" scaled="1"/>
              </a:gradFill>
              <a:ln w="3175">
                <a:noFill/>
                <a:prstDash val="solid"/>
              </a:ln>
              <a:scene3d>
                <a:camera prst="orthographicFront"/>
                <a:lightRig rig="threePt" dir="t"/>
              </a:scene3d>
              <a:sp3d>
                <a:bevelT w="317500" h="317500"/>
              </a:sp3d>
            </c:spPr>
          </c:dPt>
          <c:dPt>
            <c:idx val="2"/>
            <c:bubble3D val="0"/>
            <c:spPr>
              <a:gradFill rotWithShape="0">
                <a:gsLst>
                  <a:gs pos="0">
                    <a:srgbClr val="99CC00"/>
                  </a:gs>
                  <a:gs pos="50000">
                    <a:srgbClr val="99CC00">
                      <a:gamma/>
                      <a:tint val="50196"/>
                      <a:invGamma/>
                    </a:srgbClr>
                  </a:gs>
                  <a:gs pos="100000">
                    <a:srgbClr val="99CC00"/>
                  </a:gs>
                </a:gsLst>
                <a:lin ang="5400000" scaled="1"/>
              </a:gradFill>
              <a:ln w="3175">
                <a:noFill/>
                <a:prstDash val="solid"/>
              </a:ln>
              <a:scene3d>
                <a:camera prst="orthographicFront"/>
                <a:lightRig rig="threePt" dir="t"/>
              </a:scene3d>
              <a:sp3d>
                <a:bevelT w="317500" h="317500"/>
              </a:sp3d>
            </c:spPr>
          </c:dPt>
          <c:dPt>
            <c:idx val="3"/>
            <c:bubble3D val="0"/>
            <c:spPr>
              <a:gradFill rotWithShape="0">
                <a:gsLst>
                  <a:gs pos="0">
                    <a:srgbClr val="969696"/>
                  </a:gs>
                  <a:gs pos="50000">
                    <a:srgbClr val="969696">
                      <a:gamma/>
                      <a:tint val="50196"/>
                      <a:invGamma/>
                    </a:srgbClr>
                  </a:gs>
                  <a:gs pos="100000">
                    <a:srgbClr val="969696"/>
                  </a:gs>
                </a:gsLst>
                <a:lin ang="5400000" scaled="1"/>
              </a:gradFill>
              <a:ln w="3175">
                <a:noFill/>
                <a:prstDash val="solid"/>
              </a:ln>
              <a:scene3d>
                <a:camera prst="orthographicFront"/>
                <a:lightRig rig="threePt" dir="t"/>
              </a:scene3d>
              <a:sp3d>
                <a:bevelT w="317500" h="317500"/>
              </a:sp3d>
            </c:spPr>
          </c:dPt>
          <c:dLbls>
            <c:numFmt formatCode="0.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Bookman Old Style"/>
                    <a:ea typeface="Bookman Old Style"/>
                    <a:cs typeface="Bookman Old Style"/>
                  </a:defRPr>
                </a:pPr>
                <a:endParaRPr lang="it-IT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DATI!$A$99:$A$102</c:f>
              <c:strCache>
                <c:ptCount val="4"/>
                <c:pt idx="0">
                  <c:v>CALO</c:v>
                </c:pt>
                <c:pt idx="1">
                  <c:v>STABILITÀ</c:v>
                </c:pt>
                <c:pt idx="2">
                  <c:v>AUMENTO</c:v>
                </c:pt>
                <c:pt idx="3">
                  <c:v>NON SANNO,
NON INDICANO</c:v>
                </c:pt>
              </c:strCache>
            </c:strRef>
          </c:cat>
          <c:val>
            <c:numRef>
              <c:f>DATI!$B$99:$B$102</c:f>
              <c:numCache>
                <c:formatCode>0.0%</c:formatCode>
                <c:ptCount val="4"/>
                <c:pt idx="0">
                  <c:v>6.5000000000000002E-2</c:v>
                </c:pt>
                <c:pt idx="1">
                  <c:v>0.38100000000000006</c:v>
                </c:pt>
                <c:pt idx="2">
                  <c:v>0.40900000000000003</c:v>
                </c:pt>
                <c:pt idx="3">
                  <c:v>0.14500000000000002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solidFill>
          <a:srgbClr val="FFFFFF"/>
        </a:solidFill>
        <a:ln w="25400">
          <a:noFill/>
        </a:ln>
      </c:spPr>
    </c:plotArea>
    <c:plotVisOnly val="1"/>
    <c:dispBlanksAs val="zero"/>
    <c:showDLblsOverMax val="0"/>
  </c:chart>
  <c:spPr>
    <a:noFill/>
    <a:ln w="9525">
      <a:noFill/>
    </a:ln>
    <a:scene3d>
      <a:camera prst="orthographicFront"/>
      <a:lightRig rig="threePt" dir="t"/>
    </a:scene3d>
    <a:sp3d>
      <a:bevelT w="635000"/>
    </a:sp3d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2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0"/>
      <c:rotY val="5"/>
      <c:rAngAx val="0"/>
      <c:perspective val="20"/>
    </c:view3D>
    <c:floor>
      <c:thickness val="0"/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8.617718028266115E-2"/>
          <c:y val="1.5819209039548022E-2"/>
          <c:w val="0.85729058945191317"/>
          <c:h val="0.83050847457627153"/>
        </c:manualLayout>
      </c:layout>
      <c:bar3DChart>
        <c:barDir val="bar"/>
        <c:grouping val="percentStacked"/>
        <c:varyColors val="0"/>
        <c:ser>
          <c:idx val="0"/>
          <c:order val="0"/>
          <c:tx>
            <c:strRef>
              <c:f>DATI!$A$104</c:f>
              <c:strCache>
                <c:ptCount val="1"/>
                <c:pt idx="0">
                  <c:v>AUMENTO</c:v>
                </c:pt>
              </c:strCache>
            </c:strRef>
          </c:tx>
          <c:spPr>
            <a:solidFill>
              <a:srgbClr val="99CC00"/>
            </a:solidFill>
            <a:ln w="12700">
              <a:noFill/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7.3068477608861223E-3"/>
                  <c:y val="-5.15805863250144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Bookman Old Style"/>
                    <a:ea typeface="Bookman Old Style"/>
                    <a:cs typeface="Bookman Old Style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DATI!$B$103:$G$103</c:f>
              <c:numCache>
                <c:formatCode>Standard</c:formatCode>
                <c:ptCount val="6"/>
                <c:pt idx="0">
                  <c:v>2010</c:v>
                </c:pt>
                <c:pt idx="1">
                  <c:v>2009</c:v>
                </c:pt>
                <c:pt idx="2">
                  <c:v>2008</c:v>
                </c:pt>
                <c:pt idx="3">
                  <c:v>2007</c:v>
                </c:pt>
                <c:pt idx="4">
                  <c:v>2006</c:v>
                </c:pt>
                <c:pt idx="5">
                  <c:v>2005</c:v>
                </c:pt>
              </c:numCache>
            </c:numRef>
          </c:cat>
          <c:val>
            <c:numRef>
              <c:f>DATI!$B$104:$G$104</c:f>
              <c:numCache>
                <c:formatCode>0.0%</c:formatCode>
                <c:ptCount val="6"/>
                <c:pt idx="0">
                  <c:v>0.40900000000000003</c:v>
                </c:pt>
                <c:pt idx="1">
                  <c:v>0.37800000000000006</c:v>
                </c:pt>
                <c:pt idx="2">
                  <c:v>0.26900000000000002</c:v>
                </c:pt>
                <c:pt idx="3">
                  <c:v>0.44700000000000001</c:v>
                </c:pt>
                <c:pt idx="4">
                  <c:v>0.41400000000000003</c:v>
                </c:pt>
                <c:pt idx="5">
                  <c:v>0.46700000000000008</c:v>
                </c:pt>
              </c:numCache>
            </c:numRef>
          </c:val>
        </c:ser>
        <c:ser>
          <c:idx val="1"/>
          <c:order val="1"/>
          <c:tx>
            <c:strRef>
              <c:f>DATI!$A$105</c:f>
              <c:strCache>
                <c:ptCount val="1"/>
                <c:pt idx="0">
                  <c:v>STABILITÀ</c:v>
                </c:pt>
              </c:strCache>
            </c:strRef>
          </c:tx>
          <c:spPr>
            <a:solidFill>
              <a:srgbClr val="99CCFF"/>
            </a:solidFill>
            <a:ln w="12700">
              <a:noFill/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Bookman Old Style"/>
                    <a:ea typeface="Bookman Old Style"/>
                    <a:cs typeface="Bookman Old Style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DATI!$B$103:$G$103</c:f>
              <c:numCache>
                <c:formatCode>Standard</c:formatCode>
                <c:ptCount val="6"/>
                <c:pt idx="0">
                  <c:v>2010</c:v>
                </c:pt>
                <c:pt idx="1">
                  <c:v>2009</c:v>
                </c:pt>
                <c:pt idx="2">
                  <c:v>2008</c:v>
                </c:pt>
                <c:pt idx="3">
                  <c:v>2007</c:v>
                </c:pt>
                <c:pt idx="4">
                  <c:v>2006</c:v>
                </c:pt>
                <c:pt idx="5">
                  <c:v>2005</c:v>
                </c:pt>
              </c:numCache>
            </c:numRef>
          </c:cat>
          <c:val>
            <c:numRef>
              <c:f>DATI!$B$105:$G$105</c:f>
              <c:numCache>
                <c:formatCode>0.0%</c:formatCode>
                <c:ptCount val="6"/>
                <c:pt idx="0">
                  <c:v>0.38100000000000006</c:v>
                </c:pt>
                <c:pt idx="1">
                  <c:v>0.28700000000000003</c:v>
                </c:pt>
                <c:pt idx="2">
                  <c:v>0.3630000000000001</c:v>
                </c:pt>
                <c:pt idx="3">
                  <c:v>0.50800000000000001</c:v>
                </c:pt>
                <c:pt idx="4">
                  <c:v>0.51100000000000001</c:v>
                </c:pt>
                <c:pt idx="5">
                  <c:v>0.44400000000000001</c:v>
                </c:pt>
              </c:numCache>
            </c:numRef>
          </c:val>
        </c:ser>
        <c:ser>
          <c:idx val="2"/>
          <c:order val="2"/>
          <c:tx>
            <c:strRef>
              <c:f>DATI!$A$106</c:f>
              <c:strCache>
                <c:ptCount val="1"/>
                <c:pt idx="0">
                  <c:v>CALO</c:v>
                </c:pt>
              </c:strCache>
            </c:strRef>
          </c:tx>
          <c:spPr>
            <a:solidFill>
              <a:srgbClr val="FF0000"/>
            </a:solidFill>
            <a:ln w="12700">
              <a:noFill/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6.1418951379785093E-3"/>
                  <c:y val="-6.8529738867387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Bookman Old Style"/>
                    <a:ea typeface="Bookman Old Style"/>
                    <a:cs typeface="Bookman Old Style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DATI!$B$103:$G$103</c:f>
              <c:numCache>
                <c:formatCode>Standard</c:formatCode>
                <c:ptCount val="6"/>
                <c:pt idx="0">
                  <c:v>2010</c:v>
                </c:pt>
                <c:pt idx="1">
                  <c:v>2009</c:v>
                </c:pt>
                <c:pt idx="2">
                  <c:v>2008</c:v>
                </c:pt>
                <c:pt idx="3">
                  <c:v>2007</c:v>
                </c:pt>
                <c:pt idx="4">
                  <c:v>2006</c:v>
                </c:pt>
                <c:pt idx="5">
                  <c:v>2005</c:v>
                </c:pt>
              </c:numCache>
            </c:numRef>
          </c:cat>
          <c:val>
            <c:numRef>
              <c:f>DATI!$B$106:$G$106</c:f>
              <c:numCache>
                <c:formatCode>0.0%</c:formatCode>
                <c:ptCount val="6"/>
                <c:pt idx="0">
                  <c:v>6.5000000000000002E-2</c:v>
                </c:pt>
                <c:pt idx="1">
                  <c:v>0.10500000000000001</c:v>
                </c:pt>
                <c:pt idx="2">
                  <c:v>0.16800000000000001</c:v>
                </c:pt>
                <c:pt idx="3">
                  <c:v>4.5000000000000005E-2</c:v>
                </c:pt>
                <c:pt idx="4">
                  <c:v>7.5000000000000011E-2</c:v>
                </c:pt>
                <c:pt idx="5">
                  <c:v>8.9000000000000037E-2</c:v>
                </c:pt>
              </c:numCache>
            </c:numRef>
          </c:val>
        </c:ser>
        <c:ser>
          <c:idx val="3"/>
          <c:order val="3"/>
          <c:tx>
            <c:strRef>
              <c:f>DATI!$A$107</c:f>
              <c:strCache>
                <c:ptCount val="1"/>
                <c:pt idx="0">
                  <c:v>NON SANNO,
NON INDICANO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 w="12700">
              <a:noFill/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DATI!$B$103:$G$103</c:f>
              <c:numCache>
                <c:formatCode>Standard</c:formatCode>
                <c:ptCount val="6"/>
                <c:pt idx="0">
                  <c:v>2010</c:v>
                </c:pt>
                <c:pt idx="1">
                  <c:v>2009</c:v>
                </c:pt>
                <c:pt idx="2">
                  <c:v>2008</c:v>
                </c:pt>
                <c:pt idx="3">
                  <c:v>2007</c:v>
                </c:pt>
                <c:pt idx="4">
                  <c:v>2006</c:v>
                </c:pt>
                <c:pt idx="5">
                  <c:v>2005</c:v>
                </c:pt>
              </c:numCache>
            </c:numRef>
          </c:cat>
          <c:val>
            <c:numRef>
              <c:f>DATI!$B$107:$G$107</c:f>
              <c:numCache>
                <c:formatCode>0.0%</c:formatCode>
                <c:ptCount val="6"/>
                <c:pt idx="0">
                  <c:v>0.14500000000000002</c:v>
                </c:pt>
                <c:pt idx="1">
                  <c:v>0.23</c:v>
                </c:pt>
                <c:pt idx="2">
                  <c:v>0.2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33156224"/>
        <c:axId val="133166208"/>
        <c:axId val="0"/>
      </c:bar3DChart>
      <c:catAx>
        <c:axId val="133156224"/>
        <c:scaling>
          <c:orientation val="minMax"/>
        </c:scaling>
        <c:delete val="0"/>
        <c:axPos val="l"/>
        <c:numFmt formatCode="Standard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331662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3166208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000000"/>
              </a:solidFill>
              <a:prstDash val="sysDash"/>
            </a:ln>
          </c:spPr>
        </c:minorGridlines>
        <c:numFmt formatCode="0%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33156224"/>
        <c:crosses val="autoZero"/>
        <c:crossBetween val="between"/>
        <c:majorUnit val="0.5"/>
        <c:minorUnit val="0.2"/>
      </c:valAx>
    </c:plotArea>
    <c:legend>
      <c:legendPos val="b"/>
      <c:layout>
        <c:manualLayout>
          <c:xMode val="edge"/>
          <c:yMode val="edge"/>
          <c:x val="6.6184074457083783E-2"/>
          <c:y val="0.91355932203389878"/>
          <c:w val="0.85789532254693646"/>
          <c:h val="7.1236264958405696E-2"/>
        </c:manualLayout>
      </c:layout>
      <c:overlay val="0"/>
      <c:spPr>
        <a:solidFill>
          <a:srgbClr val="FFFFFF"/>
        </a:solidFill>
        <a:ln w="3175">
          <a:solidFill>
            <a:schemeClr val="bg1">
              <a:lumMod val="6500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  <c:txPr>
        <a:bodyPr/>
        <a:lstStyle/>
        <a:p>
          <a:pPr>
            <a:defRPr sz="1100" b="1" i="0" u="none" strike="noStrike" baseline="0">
              <a:solidFill>
                <a:srgbClr val="000000"/>
              </a:solidFill>
              <a:latin typeface="Bookman Old Style"/>
              <a:ea typeface="Bookman Old Style"/>
              <a:cs typeface="Bookman Old Style"/>
            </a:defRPr>
          </a:pPr>
          <a:endParaRPr lang="it-IT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400" b="0" i="0" u="none" strike="noStrike" baseline="0">
          <a:solidFill>
            <a:srgbClr val="000000"/>
          </a:solidFill>
          <a:latin typeface="Bookman Old Style"/>
          <a:ea typeface="Bookman Old Style"/>
          <a:cs typeface="Bookman Old Style"/>
        </a:defRPr>
      </a:pPr>
      <a:endParaRPr lang="it-IT"/>
    </a:p>
  </c:txPr>
  <c:externalData r:id="rId2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0"/>
      <c:hPercent val="60"/>
      <c:rotY val="10"/>
      <c:depthPercent val="100"/>
      <c:rAngAx val="0"/>
      <c:perspective val="20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1013443640124093E-2"/>
          <c:y val="1.5254237288135601E-2"/>
          <c:w val="0.92864529472595669"/>
          <c:h val="0.88305084745762707"/>
        </c:manualLayout>
      </c:layout>
      <c:bar3DChart>
        <c:barDir val="col"/>
        <c:grouping val="clustered"/>
        <c:varyColors val="0"/>
        <c:ser>
          <c:idx val="0"/>
          <c:order val="0"/>
          <c:spPr>
            <a:gradFill rotWithShape="0">
              <a:gsLst>
                <a:gs pos="0">
                  <a:srgbClr val="99CC00"/>
                </a:gs>
                <a:gs pos="100000">
                  <a:srgbClr val="008000"/>
                </a:gs>
              </a:gsLst>
              <a:lin ang="5400000" scaled="1"/>
            </a:gradFill>
            <a:ln w="12700">
              <a:noFill/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4.1621813819291156E-2"/>
                  <c:y val="-8.43048178299746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FFFFFF"/>
              </a:solidFill>
              <a:ln w="25400">
                <a:noFill/>
              </a:ln>
            </c:spPr>
            <c:txPr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Bookman Old Style"/>
                    <a:ea typeface="Bookman Old Style"/>
                    <a:cs typeface="Bookman Old Style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DATI!$E$111</c:f>
              <c:strCache>
                <c:ptCount val="1"/>
                <c:pt idx="0">
                  <c:v>ULTIMO ANNO</c:v>
                </c:pt>
              </c:strCache>
            </c:strRef>
          </c:cat>
          <c:val>
            <c:numRef>
              <c:f>DATI!$F$111</c:f>
              <c:numCache>
                <c:formatCode>Standard</c:formatCode>
                <c:ptCount val="1"/>
                <c:pt idx="0">
                  <c:v>1020</c:v>
                </c:pt>
              </c:numCache>
            </c:numRef>
          </c:val>
          <c:shape val="cylinder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gapDepth val="0"/>
        <c:shape val="box"/>
        <c:axId val="133444736"/>
        <c:axId val="133468160"/>
        <c:axId val="0"/>
      </c:bar3DChart>
      <c:catAx>
        <c:axId val="133444736"/>
        <c:scaling>
          <c:orientation val="minMax"/>
        </c:scaling>
        <c:delete val="0"/>
        <c:axPos val="b"/>
        <c:numFmt formatCode="Standard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33468160"/>
        <c:crosses val="autoZero"/>
        <c:auto val="1"/>
        <c:lblAlgn val="ctr"/>
        <c:lblOffset val="100"/>
        <c:tickLblSkip val="1"/>
        <c:tickMarkSkip val="1"/>
        <c:noMultiLvlLbl val="1"/>
      </c:catAx>
      <c:valAx>
        <c:axId val="133468160"/>
        <c:scaling>
          <c:orientation val="minMax"/>
          <c:max val="1400"/>
          <c:min val="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33444736"/>
        <c:crosses val="autoZero"/>
        <c:crossBetween val="between"/>
        <c:majorUnit val="20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Bookman Old Style"/>
          <a:ea typeface="Bookman Old Style"/>
          <a:cs typeface="Bookman Old Style"/>
        </a:defRPr>
      </a:pPr>
      <a:endParaRPr lang="it-IT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5"/>
      <c:hPercent val="75"/>
      <c:rotY val="0"/>
      <c:depthPercent val="10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754304388831618"/>
          <c:y val="0.38395963423329715"/>
          <c:w val="0.51995296814948233"/>
          <c:h val="0.52064629012871033"/>
        </c:manualLayout>
      </c:layout>
      <c:pie3DChart>
        <c:varyColors val="1"/>
        <c:ser>
          <c:idx val="0"/>
          <c:order val="0"/>
          <c:spPr>
            <a:ln w="2540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plastic">
              <a:bevelT w="152400" h="152400"/>
              <a:bevelB w="152400" h="152400"/>
            </a:sp3d>
          </c:spPr>
          <c:explosion val="4"/>
          <c:dPt>
            <c:idx val="0"/>
            <c:bubble3D val="0"/>
            <c:spPr>
              <a:solidFill>
                <a:srgbClr val="C00000"/>
              </a:soli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1"/>
            <c:bubble3D val="0"/>
            <c:spPr>
              <a:solidFill>
                <a:srgbClr val="FFC000"/>
              </a:soli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2"/>
            <c:bubble3D val="0"/>
            <c:spPr>
              <a:solidFill>
                <a:srgbClr val="FFFF00"/>
              </a:soli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3"/>
            <c:bubble3D val="0"/>
            <c:spPr>
              <a:solidFill>
                <a:srgbClr val="4BACC6">
                  <a:lumMod val="40000"/>
                  <a:lumOff val="60000"/>
                </a:srgbClr>
              </a:soli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4"/>
            <c:bubble3D val="0"/>
            <c:spPr>
              <a:solidFill>
                <a:srgbClr val="92D050"/>
              </a:soli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5"/>
            <c:bubble3D val="0"/>
            <c:spPr>
              <a:solidFill>
                <a:srgbClr val="003300"/>
              </a:soli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Lbls>
            <c:dLbl>
              <c:idx val="0"/>
              <c:layout>
                <c:manualLayout>
                  <c:x val="1.5011765484630724E-2"/>
                  <c:y val="-7.978318156698954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-3.9576472641299182E-2"/>
                  <c:y val="2.082585160514841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5"/>
              <c:layout>
                <c:manualLayout>
                  <c:x val="-6.1411875348832815E-2"/>
                  <c:y val="-0.106211843186256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numFmt formatCode="0.0%" sourceLinked="0"/>
            <c:spPr>
              <a:effectLst/>
            </c:spPr>
            <c:txPr>
              <a:bodyPr/>
              <a:lstStyle/>
              <a:p>
                <a:pPr>
                  <a:defRPr sz="1400" b="1" u="none" strike="noStrike" baseline="0">
                    <a:latin typeface="Bookman Old Style"/>
                    <a:ea typeface="Bookman Old Style"/>
                    <a:cs typeface="Bookman Old Style"/>
                  </a:defRPr>
                </a:pPr>
                <a:endParaRPr lang="it-IT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Marginali!$A$21:$A$26</c:f>
              <c:strCache>
                <c:ptCount val="6"/>
                <c:pt idx="0">
                  <c:v>HO SMESSO
DI GUARDARLA
O ASCOLTARLA
NEGLI ULTIMI 3 ANNI
(1.400.000)</c:v>
                </c:pt>
                <c:pt idx="1">
                  <c:v>MOLTO DI MENO
(4.300.000)</c:v>
                </c:pt>
                <c:pt idx="2">
                  <c:v>UN PO' DI MENO
(7.300.000)</c:v>
                </c:pt>
                <c:pt idx="3">
                  <c:v>CIRCA UGUALE
(20.700.000)</c:v>
                </c:pt>
                <c:pt idx="4">
                  <c:v>UN PO' DI PIÙ
(6.200.000)</c:v>
                </c:pt>
                <c:pt idx="5">
                  <c:v>MOLTO DI PIÙ
(1.400.000)</c:v>
                </c:pt>
              </c:strCache>
            </c:strRef>
          </c:cat>
          <c:val>
            <c:numRef>
              <c:f>Marginali!$B$21:$B$26</c:f>
              <c:numCache>
                <c:formatCode>0.0%</c:formatCode>
                <c:ptCount val="6"/>
                <c:pt idx="0">
                  <c:v>3.3109753131866454E-2</c:v>
                </c:pt>
                <c:pt idx="1">
                  <c:v>0.10448227882385254</c:v>
                </c:pt>
                <c:pt idx="2">
                  <c:v>0.17615701675415038</c:v>
                </c:pt>
                <c:pt idx="3">
                  <c:v>0.50229656219482421</c:v>
                </c:pt>
                <c:pt idx="4">
                  <c:v>0.15067812919616699</c:v>
                </c:pt>
                <c:pt idx="5">
                  <c:v>3.3276259899139404E-2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c:spPr>
    </c:plotArea>
    <c:plotVisOnly val="1"/>
    <c:dispBlanksAs val="zero"/>
    <c:showDLblsOverMax val="0"/>
  </c:chart>
  <c:spPr>
    <a:noFill/>
    <a:ln>
      <a:noFill/>
    </a:ln>
  </c:spPr>
  <c:externalData r:id="rId2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0"/>
      <c:hPercent val="60"/>
      <c:rotY val="10"/>
      <c:depthPercent val="100"/>
      <c:rAngAx val="0"/>
      <c:perspective val="20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1013443640124093E-2"/>
          <c:y val="6.497175141242939E-2"/>
          <c:w val="0.92864529472595669"/>
          <c:h val="0.83333333333333348"/>
        </c:manualLayout>
      </c:layout>
      <c:bar3DChart>
        <c:barDir val="col"/>
        <c:grouping val="clustered"/>
        <c:varyColors val="0"/>
        <c:ser>
          <c:idx val="0"/>
          <c:order val="0"/>
          <c:spPr>
            <a:gradFill rotWithShape="0">
              <a:gsLst>
                <a:gs pos="0">
                  <a:srgbClr val="99CC00"/>
                </a:gs>
                <a:gs pos="100000">
                  <a:srgbClr val="008000"/>
                </a:gs>
              </a:gsLst>
              <a:lin ang="5400000" scaled="1"/>
            </a:gradFill>
            <a:ln w="12700">
              <a:noFill/>
              <a:prstDash val="solid"/>
            </a:ln>
          </c:spPr>
          <c:invertIfNegative val="0"/>
          <c:dPt>
            <c:idx val="1"/>
            <c:invertIfNegative val="0"/>
            <c:bubble3D val="0"/>
            <c:spPr>
              <a:gradFill flip="none" rotWithShape="1">
                <a:gsLst>
                  <a:gs pos="0">
                    <a:srgbClr val="1F497D">
                      <a:lumMod val="75000"/>
                    </a:srgbClr>
                  </a:gs>
                  <a:gs pos="100000">
                    <a:schemeClr val="tx2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 w="12700">
                <a:noFill/>
                <a:prstDash val="solid"/>
              </a:ln>
            </c:spPr>
          </c:dPt>
          <c:dLbls>
            <c:dLbl>
              <c:idx val="0"/>
              <c:layout>
                <c:manualLayout>
                  <c:x val="1.400826162815411E-2"/>
                  <c:y val="-3.85323195058341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1047212518572463E-2"/>
                  <c:y val="-3.58750769631227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FFFFFF"/>
              </a:solidFill>
              <a:ln w="25400">
                <a:noFill/>
              </a:ln>
            </c:spPr>
            <c:txPr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Bookman Old Style"/>
                    <a:ea typeface="Bookman Old Style"/>
                    <a:cs typeface="Bookman Old Style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DATI!$G$123:$G$124</c:f>
              <c:strCache>
                <c:ptCount val="2"/>
                <c:pt idx="0">
                  <c:v>ULTIMO ANNO (2010)</c:v>
                </c:pt>
                <c:pt idx="1">
                  <c:v>PROSSIMI 2 ANNI (2010)</c:v>
                </c:pt>
              </c:strCache>
            </c:strRef>
          </c:cat>
          <c:val>
            <c:numRef>
              <c:f>DATI!$H$123:$H$124</c:f>
              <c:numCache>
                <c:formatCode>Standard</c:formatCode>
                <c:ptCount val="2"/>
                <c:pt idx="0">
                  <c:v>1020</c:v>
                </c:pt>
                <c:pt idx="1">
                  <c:v>1330</c:v>
                </c:pt>
              </c:numCache>
            </c:numRef>
          </c:val>
          <c:shape val="cylinder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gapDepth val="0"/>
        <c:shape val="box"/>
        <c:axId val="133492096"/>
        <c:axId val="134576768"/>
        <c:axId val="0"/>
      </c:bar3DChart>
      <c:catAx>
        <c:axId val="133492096"/>
        <c:scaling>
          <c:orientation val="minMax"/>
        </c:scaling>
        <c:delete val="0"/>
        <c:axPos val="b"/>
        <c:numFmt formatCode="Standard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34576768"/>
        <c:crosses val="autoZero"/>
        <c:auto val="1"/>
        <c:lblAlgn val="ctr"/>
        <c:lblOffset val="100"/>
        <c:tickLblSkip val="1"/>
        <c:tickMarkSkip val="1"/>
        <c:noMultiLvlLbl val="1"/>
      </c:catAx>
      <c:valAx>
        <c:axId val="134576768"/>
        <c:scaling>
          <c:orientation val="minMax"/>
          <c:max val="1400"/>
          <c:min val="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33492096"/>
        <c:crosses val="autoZero"/>
        <c:crossBetween val="between"/>
        <c:majorUnit val="20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Bookman Old Style"/>
          <a:ea typeface="Bookman Old Style"/>
          <a:cs typeface="Bookman Old Style"/>
        </a:defRPr>
      </a:pPr>
      <a:endParaRPr lang="it-IT"/>
    </a:p>
  </c:txPr>
  <c:externalData r:id="rId2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9979317476732158E-2"/>
          <c:y val="2.2033898305084759E-2"/>
          <c:w val="0.92967942088934863"/>
          <c:h val="0.83388122732068404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rgbClr val="92D050"/>
                </a:gs>
                <a:gs pos="50000">
                  <a:srgbClr val="008000"/>
                </a:gs>
                <a:gs pos="100000">
                  <a:srgbClr val="003300"/>
                </a:gs>
              </a:gsLst>
              <a:lin ang="5400000" scaled="0"/>
            </a:gradFill>
            <a:ln w="12700">
              <a:noFill/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0"/>
            <c:invertIfNegative val="0"/>
            <c:bubble3D val="0"/>
            <c:spPr>
              <a:gradFill rotWithShape="0">
                <a:gsLst>
                  <a:gs pos="0">
                    <a:srgbClr val="92D050"/>
                  </a:gs>
                  <a:gs pos="50000">
                    <a:srgbClr val="008000"/>
                  </a:gs>
                  <a:gs pos="100000">
                    <a:srgbClr val="003300"/>
                  </a:gs>
                </a:gsLst>
                <a:lin ang="5400000" scaled="0"/>
              </a:gradFill>
              <a:ln w="12700">
                <a:noFill/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invertIfNegative val="0"/>
            <c:bubble3D val="0"/>
            <c:spPr>
              <a:gradFill rotWithShape="0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000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75000"/>
                    </a:schemeClr>
                  </a:gs>
                </a:gsLst>
                <a:lin ang="5400000" scaled="0"/>
              </a:gradFill>
              <a:ln w="12700">
                <a:noFill/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invertIfNegative val="0"/>
            <c:bubble3D val="0"/>
            <c:spPr>
              <a:gradFill rotWithShape="0">
                <a:gsLst>
                  <a:gs pos="0">
                    <a:srgbClr val="92D050"/>
                  </a:gs>
                  <a:gs pos="50000">
                    <a:srgbClr val="008000"/>
                  </a:gs>
                  <a:gs pos="100000">
                    <a:srgbClr val="003300"/>
                  </a:gs>
                </a:gsLst>
                <a:lin ang="5400000" scaled="0"/>
              </a:gradFill>
              <a:ln w="12700">
                <a:noFill/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3"/>
            <c:invertIfNegative val="0"/>
            <c:bubble3D val="0"/>
            <c:spPr>
              <a:gradFill rotWithShape="0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000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75000"/>
                    </a:schemeClr>
                  </a:gs>
                </a:gsLst>
                <a:lin ang="5400000" scaled="0"/>
              </a:gradFill>
              <a:ln w="12700">
                <a:noFill/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4"/>
            <c:invertIfNegative val="0"/>
            <c:bubble3D val="0"/>
            <c:spPr>
              <a:gradFill rotWithShape="0">
                <a:gsLst>
                  <a:gs pos="0">
                    <a:srgbClr val="92D050"/>
                  </a:gs>
                  <a:gs pos="50000">
                    <a:srgbClr val="008000"/>
                  </a:gs>
                  <a:gs pos="100000">
                    <a:srgbClr val="003300"/>
                  </a:gs>
                </a:gsLst>
                <a:lin ang="5400000" scaled="0"/>
              </a:gradFill>
              <a:ln w="12700">
                <a:noFill/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5"/>
            <c:invertIfNegative val="0"/>
            <c:bubble3D val="0"/>
            <c:spPr>
              <a:gradFill rotWithShape="0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000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75000"/>
                    </a:schemeClr>
                  </a:gs>
                </a:gsLst>
                <a:lin ang="5400000" scaled="0"/>
              </a:gradFill>
              <a:ln w="12700">
                <a:noFill/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6"/>
            <c:invertIfNegative val="0"/>
            <c:bubble3D val="0"/>
            <c:spPr>
              <a:gradFill rotWithShape="0">
                <a:gsLst>
                  <a:gs pos="0">
                    <a:srgbClr val="92D050"/>
                  </a:gs>
                  <a:gs pos="50000">
                    <a:srgbClr val="008000"/>
                  </a:gs>
                  <a:gs pos="100000">
                    <a:srgbClr val="003300"/>
                  </a:gs>
                </a:gsLst>
                <a:lin ang="5400000" scaled="0"/>
              </a:gradFill>
              <a:ln w="12700">
                <a:noFill/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7"/>
            <c:invertIfNegative val="0"/>
            <c:bubble3D val="0"/>
            <c:spPr>
              <a:gradFill rotWithShape="0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000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75000"/>
                    </a:schemeClr>
                  </a:gs>
                </a:gsLst>
                <a:lin ang="5400000" scaled="0"/>
              </a:gradFill>
              <a:ln w="12700">
                <a:noFill/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8"/>
            <c:invertIfNegative val="0"/>
            <c:bubble3D val="0"/>
            <c:spPr>
              <a:gradFill rotWithShape="0">
                <a:gsLst>
                  <a:gs pos="0">
                    <a:srgbClr val="92D050"/>
                  </a:gs>
                  <a:gs pos="50000">
                    <a:srgbClr val="008000"/>
                  </a:gs>
                  <a:gs pos="100000">
                    <a:srgbClr val="003300"/>
                  </a:gs>
                </a:gsLst>
                <a:lin ang="5400000" scaled="0"/>
              </a:gradFill>
              <a:ln w="12700">
                <a:noFill/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9"/>
            <c:invertIfNegative val="0"/>
            <c:bubble3D val="0"/>
            <c:spPr>
              <a:gradFill rotWithShape="0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000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75000"/>
                    </a:schemeClr>
                  </a:gs>
                </a:gsLst>
                <a:lin ang="5400000" scaled="0"/>
              </a:gradFill>
              <a:ln w="12700">
                <a:noFill/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1"/>
            <c:invertIfNegative val="0"/>
            <c:bubble3D val="0"/>
            <c:spPr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000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75000"/>
                    </a:schemeClr>
                  </a:gs>
                </a:gsLst>
                <a:lin ang="5400000" scaled="0"/>
              </a:gradFill>
              <a:ln w="12700">
                <a:noFill/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-4.7067125916395889E-3"/>
                  <c:y val="-2.38926998531963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3483240913396734E-3"/>
                  <c:y val="-1.31295876151074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3486145152228277E-3"/>
                  <c:y val="-1.18622714533564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7848854725630867E-3"/>
                  <c:y val="-9.51252279905690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6.4099536678907925E-3"/>
                  <c:y val="-1.42196716935806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3.2684900943741923E-3"/>
                  <c:y val="-8.56835268472797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6.3837883759876504E-3"/>
                  <c:y val="-8.96765870367899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6.7672564714312483E-3"/>
                  <c:y val="-1.09058232127763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4.6459135731094616E-3"/>
                  <c:y val="-1.3391520975132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8.779486845426657E-3"/>
                  <c:y val="-9.87321500066730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FFFFFF"/>
              </a:solidFill>
              <a:ln w="25400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Bookman Old Style"/>
                    <a:ea typeface="Bookman Old Style"/>
                    <a:cs typeface="Bookman Old Style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DATI!$G$113:$G$124</c:f>
              <c:strCache>
                <c:ptCount val="12"/>
                <c:pt idx="0">
                  <c:v>ULTIMO ANNO
(2005)</c:v>
                </c:pt>
                <c:pt idx="1">
                  <c:v>PROSSIMI 2-3 ANNI
(2005)</c:v>
                </c:pt>
                <c:pt idx="2">
                  <c:v>ULTIMO ANNO
(2006)</c:v>
                </c:pt>
                <c:pt idx="3">
                  <c:v>PROSSIMI 2-3 ANNI
(2006)</c:v>
                </c:pt>
                <c:pt idx="4">
                  <c:v>ULTIMO ANNO
(2007)</c:v>
                </c:pt>
                <c:pt idx="5">
                  <c:v>PROSSIMI 2 ANNI
(2007)</c:v>
                </c:pt>
                <c:pt idx="6">
                  <c:v>ULTIMO ANNO
(2008)</c:v>
                </c:pt>
                <c:pt idx="7">
                  <c:v>PROSSIMI 2 ANNI
(2008)</c:v>
                </c:pt>
                <c:pt idx="8">
                  <c:v>ULTIMO ANNO
(2009)</c:v>
                </c:pt>
                <c:pt idx="9">
                  <c:v>PROSSIMI 2 ANNI
(2009)</c:v>
                </c:pt>
                <c:pt idx="10">
                  <c:v>ULTIMO ANNO
(2010)</c:v>
                </c:pt>
                <c:pt idx="11">
                  <c:v>PROSSIMI 2 ANNI
(2010)</c:v>
                </c:pt>
              </c:strCache>
            </c:strRef>
          </c:cat>
          <c:val>
            <c:numRef>
              <c:f>DATI!$H$113:$H$124</c:f>
              <c:numCache>
                <c:formatCode>Standard</c:formatCode>
                <c:ptCount val="12"/>
                <c:pt idx="0">
                  <c:v>960</c:v>
                </c:pt>
                <c:pt idx="1">
                  <c:v>1250</c:v>
                </c:pt>
                <c:pt idx="2">
                  <c:v>1100</c:v>
                </c:pt>
                <c:pt idx="3">
                  <c:v>1330</c:v>
                </c:pt>
                <c:pt idx="4">
                  <c:v>1200</c:v>
                </c:pt>
                <c:pt idx="5">
                  <c:v>1400</c:v>
                </c:pt>
                <c:pt idx="6">
                  <c:v>1300</c:v>
                </c:pt>
                <c:pt idx="7">
                  <c:v>1340</c:v>
                </c:pt>
                <c:pt idx="8">
                  <c:v>1150</c:v>
                </c:pt>
                <c:pt idx="9">
                  <c:v>1390</c:v>
                </c:pt>
                <c:pt idx="10">
                  <c:v>1020</c:v>
                </c:pt>
                <c:pt idx="11">
                  <c:v>1330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5153536"/>
        <c:axId val="135185536"/>
      </c:barChart>
      <c:catAx>
        <c:axId val="135153536"/>
        <c:scaling>
          <c:orientation val="minMax"/>
        </c:scaling>
        <c:delete val="0"/>
        <c:axPos val="b"/>
        <c:numFmt formatCode="Standard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35185536"/>
        <c:crosses val="autoZero"/>
        <c:auto val="1"/>
        <c:lblAlgn val="ctr"/>
        <c:lblOffset val="100"/>
        <c:tickLblSkip val="1"/>
        <c:tickMarkSkip val="1"/>
        <c:noMultiLvlLbl val="1"/>
      </c:catAx>
      <c:valAx>
        <c:axId val="135185536"/>
        <c:scaling>
          <c:orientation val="minMax"/>
          <c:max val="1500"/>
          <c:min val="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35153536"/>
        <c:crosses val="autoZero"/>
        <c:crossBetween val="between"/>
        <c:majorUnit val="200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Bookman Old Style"/>
          <a:ea typeface="Bookman Old Style"/>
          <a:cs typeface="Bookman Old Style"/>
        </a:defRPr>
      </a:pPr>
      <a:endParaRPr lang="it-IT"/>
    </a:p>
  </c:txPr>
  <c:externalData r:id="rId2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0"/>
      <c:hPercent val="40"/>
      <c:rotY val="0"/>
      <c:depthPercent val="100"/>
      <c:rAngAx val="0"/>
      <c:perspective val="20"/>
    </c:view3D>
    <c:floor>
      <c:thickness val="0"/>
      <c:spPr>
        <a:solidFill>
          <a:schemeClr val="accent1">
            <a:lumMod val="20000"/>
            <a:lumOff val="80000"/>
          </a:schemeClr>
        </a:solidFill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979317476732158E-2"/>
          <c:y val="6.1147327249022172E-2"/>
          <c:w val="0.92967942088934863"/>
          <c:h val="0.84406779661016962"/>
        </c:manualLayout>
      </c:layout>
      <c:bar3DChart>
        <c:barDir val="col"/>
        <c:grouping val="clustered"/>
        <c:varyColors val="0"/>
        <c:ser>
          <c:idx val="0"/>
          <c:order val="0"/>
          <c:spPr>
            <a:scene3d>
              <a:camera prst="orthographicFront"/>
              <a:lightRig rig="threePt" dir="t">
                <a:rot lat="0" lon="0" rev="1200000"/>
              </a:lightRig>
            </a:scene3d>
            <a:sp3d>
              <a:bevelT/>
              <a:bevelB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/>
                <a:bevelB/>
              </a:sp3d>
            </c:spPr>
          </c:dPt>
          <c:dPt>
            <c:idx val="1"/>
            <c:invertIfNegative val="0"/>
            <c:bubble3D val="0"/>
            <c:spPr>
              <a:solidFill>
                <a:srgbClr val="92D05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/>
                <a:bevelB/>
              </a:sp3d>
            </c:spPr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/>
                <a:bevelB/>
              </a:sp3d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/>
                <a:bevelB/>
              </a:sp3d>
            </c:spPr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/>
                <a:bevelB/>
              </a:sp3d>
            </c:spPr>
          </c:dPt>
          <c:dLbls>
            <c:dLbl>
              <c:idx val="0"/>
              <c:layout>
                <c:manualLayout>
                  <c:x val="1.7924853498793521E-2"/>
                  <c:y val="-4.7457627118644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6518441916581005E-3"/>
                  <c:y val="-4.7457627118644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894174422612892E-3"/>
                  <c:y val="-5.42372881355932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0111339012781142E-16"/>
                  <c:y val="-9.03954802259887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DATI!$J$114:$J$118</c:f>
              <c:strCache>
                <c:ptCount val="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</c:strCache>
            </c:strRef>
          </c:cat>
          <c:val>
            <c:numRef>
              <c:f>DATI!$K$114:$K$118</c:f>
              <c:numCache>
                <c:formatCode>0.0%</c:formatCode>
                <c:ptCount val="5"/>
                <c:pt idx="0">
                  <c:v>0.14583333333333337</c:v>
                </c:pt>
                <c:pt idx="1">
                  <c:v>9.0909090909090939E-2</c:v>
                </c:pt>
                <c:pt idx="2">
                  <c:v>8.3333333333333343E-2</c:v>
                </c:pt>
                <c:pt idx="3">
                  <c:v>-0.11538461538461539</c:v>
                </c:pt>
                <c:pt idx="4">
                  <c:v>-0.113</c:v>
                </c:pt>
              </c:numCache>
            </c:numRef>
          </c:val>
          <c:shape val="cylinder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gapDepth val="0"/>
        <c:shape val="box"/>
        <c:axId val="135762688"/>
        <c:axId val="135775744"/>
        <c:axId val="0"/>
      </c:bar3DChart>
      <c:catAx>
        <c:axId val="135762688"/>
        <c:scaling>
          <c:orientation val="minMax"/>
        </c:scaling>
        <c:delete val="0"/>
        <c:axPos val="b"/>
        <c:numFmt formatCode="Standard" sourceLinked="1"/>
        <c:majorTickMark val="out"/>
        <c:minorTickMark val="none"/>
        <c:tickLblPos val="low"/>
        <c:txPr>
          <a:bodyPr rot="0" vert="horz"/>
          <a:lstStyle/>
          <a:p>
            <a:pPr>
              <a:defRPr sz="1200" b="1"/>
            </a:pPr>
            <a:endParaRPr lang="it-IT"/>
          </a:p>
        </c:txPr>
        <c:crossAx val="135775744"/>
        <c:crossesAt val="0"/>
        <c:auto val="0"/>
        <c:lblAlgn val="ctr"/>
        <c:lblOffset val="100"/>
        <c:tickLblSkip val="1"/>
        <c:tickMarkSkip val="1"/>
        <c:noMultiLvlLbl val="1"/>
      </c:catAx>
      <c:valAx>
        <c:axId val="135775744"/>
        <c:scaling>
          <c:orientation val="minMax"/>
          <c:max val="0.15000000000000005"/>
          <c:min val="-0.2"/>
        </c:scaling>
        <c:delete val="0"/>
        <c:axPos val="l"/>
        <c:majorGridlines>
          <c:spPr>
            <a:ln>
              <a:solidFill>
                <a:schemeClr val="accent5">
                  <a:lumMod val="40000"/>
                  <a:lumOff val="60000"/>
                </a:schemeClr>
              </a:solidFill>
            </a:ln>
          </c:spPr>
        </c:majorGridlines>
        <c:numFmt formatCode="0%" sourceLinked="0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it-IT"/>
          </a:p>
        </c:txPr>
        <c:crossAx val="135762688"/>
        <c:crosses val="autoZero"/>
        <c:crossBetween val="between"/>
        <c:majorUnit val="0.05"/>
        <c:minorUnit val="1.0000000000000004E-2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Bookman Old Style" pitchFamily="18" charset="0"/>
        </a:defRPr>
      </a:pPr>
      <a:endParaRPr lang="it-IT"/>
    </a:p>
  </c:txPr>
  <c:externalData r:id="rId2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0"/>
      <c:hPercent val="80"/>
      <c:rotY val="3"/>
      <c:depthPercent val="100"/>
      <c:rAngAx val="0"/>
      <c:perspective val="30"/>
    </c:view3D>
    <c:floor>
      <c:thickness val="0"/>
      <c:spPr>
        <a:noFill/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noFill/>
        <a:ln w="12700">
          <a:solidFill>
            <a:srgbClr val="808080"/>
          </a:solidFill>
          <a:prstDash val="solid"/>
        </a:ln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rgbClr val="006600"/>
                </a:gs>
                <a:gs pos="60000">
                  <a:srgbClr val="92D050"/>
                </a:gs>
                <a:gs pos="100000">
                  <a:srgbClr val="9BBB59">
                    <a:lumMod val="60000"/>
                    <a:lumOff val="40000"/>
                  </a:srgbClr>
                </a:gs>
              </a:gsLst>
              <a:lin ang="16200000" scaled="1"/>
              <a:tileRect/>
            </a:gradFill>
            <a:ln w="25400">
              <a:noFill/>
            </a:ln>
            <a:scene3d>
              <a:camera prst="orthographicFront"/>
              <a:lightRig rig="threePt" dir="t"/>
            </a:scene3d>
            <a:sp3d prstMaterial="plastic">
              <a:bevelT w="203200" h="203200"/>
              <a:bevelB/>
            </a:sp3d>
          </c:spPr>
          <c:invertIfNegative val="0"/>
          <c:dLbls>
            <c:txPr>
              <a:bodyPr/>
              <a:lstStyle/>
              <a:p>
                <a:pPr>
                  <a:defRPr sz="1400" b="1">
                    <a:latin typeface="Bookman Old Style" pitchFamily="18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DATI!$A$511:$A$516</c:f>
              <c:strCache>
                <c:ptCount val="6"/>
                <c:pt idx="0">
                  <c:v>EVENTI INTERNI
ALL'AZIENDA/ORGANIZZAZIONE</c:v>
                </c:pt>
                <c:pt idx="1">
                  <c:v>CONVENTION AZIENDALI</c:v>
                </c:pt>
                <c:pt idx="2">
                  <c:v>CONGRESSI, CONVEGNI</c:v>
                </c:pt>
                <c:pt idx="3">
                  <c:v>LANCI DI NUOVI
PRODOTTI/SERVIZI</c:v>
                </c:pt>
                <c:pt idx="4">
                  <c:v>EVENTI ON LINE,
WEB EVENTS</c:v>
                </c:pt>
                <c:pt idx="5">
                  <c:v>EVENTI B2B</c:v>
                </c:pt>
              </c:strCache>
            </c:strRef>
          </c:cat>
          <c:val>
            <c:numRef>
              <c:f>DATI!$B$511:$B$516</c:f>
              <c:numCache>
                <c:formatCode>0.0%</c:formatCode>
                <c:ptCount val="6"/>
                <c:pt idx="0">
                  <c:v>0.60500000000000009</c:v>
                </c:pt>
                <c:pt idx="1">
                  <c:v>0.53400000000000003</c:v>
                </c:pt>
                <c:pt idx="2">
                  <c:v>0.51700000000000002</c:v>
                </c:pt>
                <c:pt idx="3">
                  <c:v>0.4910000000000001</c:v>
                </c:pt>
                <c:pt idx="4">
                  <c:v>0.39600000000000007</c:v>
                </c:pt>
                <c:pt idx="5">
                  <c:v>0.38000000000000006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0"/>
        <c:gapDepth val="0"/>
        <c:shape val="box"/>
        <c:axId val="135922816"/>
        <c:axId val="135954432"/>
        <c:axId val="0"/>
      </c:bar3DChart>
      <c:catAx>
        <c:axId val="135922816"/>
        <c:scaling>
          <c:orientation val="maxMin"/>
        </c:scaling>
        <c:delete val="0"/>
        <c:axPos val="l"/>
        <c:majorTickMark val="out"/>
        <c:minorTickMark val="none"/>
        <c:tickLblPos val="nextTo"/>
        <c:spPr>
          <a:effectLst/>
        </c:spPr>
        <c:txPr>
          <a:bodyPr/>
          <a:lstStyle/>
          <a:p>
            <a:pPr>
              <a:defRPr sz="1400" b="1" u="none" strike="noStrike" baseline="0"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359544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5954432"/>
        <c:scaling>
          <c:orientation val="minMax"/>
          <c:max val="1"/>
          <c:min val="0"/>
        </c:scaling>
        <c:delete val="0"/>
        <c:axPos val="t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0%" sourceLinked="0"/>
        <c:majorTickMark val="out"/>
        <c:minorTickMark val="none"/>
        <c:tickLblPos val="nextTo"/>
        <c:spPr>
          <a:effectLst/>
        </c:spPr>
        <c:txPr>
          <a:bodyPr/>
          <a:lstStyle/>
          <a:p>
            <a:pPr>
              <a:defRPr sz="1000" b="0" i="0" u="none" strike="noStrike" baseline="0"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35922816"/>
        <c:crosses val="autoZero"/>
        <c:crossBetween val="between"/>
        <c:majorUnit val="0.2"/>
      </c:valAx>
    </c:plotArea>
    <c:plotVisOnly val="1"/>
    <c:dispBlanksAs val="gap"/>
    <c:showDLblsOverMax val="0"/>
  </c:chart>
  <c:spPr>
    <a:noFill/>
    <a:ln>
      <a:noFill/>
    </a:ln>
    <a:effectLst/>
  </c:spPr>
  <c:externalData r:id="rId2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0"/>
      <c:hPercent val="80"/>
      <c:rotY val="3"/>
      <c:depthPercent val="100"/>
      <c:rAngAx val="0"/>
      <c:perspective val="30"/>
    </c:view3D>
    <c:floor>
      <c:thickness val="0"/>
      <c:spPr>
        <a:noFill/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noFill/>
        <a:ln w="12700">
          <a:solidFill>
            <a:srgbClr val="808080"/>
          </a:solidFill>
          <a:prstDash val="solid"/>
        </a:ln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rgbClr val="006600"/>
                </a:gs>
                <a:gs pos="60000">
                  <a:srgbClr val="92D050"/>
                </a:gs>
                <a:gs pos="100000">
                  <a:srgbClr val="9BBB59">
                    <a:lumMod val="60000"/>
                    <a:lumOff val="40000"/>
                  </a:srgbClr>
                </a:gs>
              </a:gsLst>
              <a:lin ang="16200000" scaled="1"/>
              <a:tileRect/>
            </a:gradFill>
            <a:ln w="25400">
              <a:noFill/>
            </a:ln>
            <a:scene3d>
              <a:camera prst="orthographicFront"/>
              <a:lightRig rig="threePt" dir="t"/>
            </a:scene3d>
            <a:sp3d prstMaterial="plastic">
              <a:bevelT w="203200" h="203200"/>
              <a:bevelB/>
            </a:sp3d>
          </c:spPr>
          <c:invertIfNegative val="0"/>
          <c:dLbls>
            <c:txPr>
              <a:bodyPr/>
              <a:lstStyle/>
              <a:p>
                <a:pPr>
                  <a:defRPr sz="1400" b="1">
                    <a:latin typeface="Bookman Old Style" pitchFamily="18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DATI!$A$517:$A$521</c:f>
              <c:strCache>
                <c:ptCount val="5"/>
                <c:pt idx="0">
                  <c:v>INCENTIVE</c:v>
                </c:pt>
                <c:pt idx="1">
                  <c:v>EVENTI ITINERANTI,
ROADSHOW</c:v>
                </c:pt>
                <c:pt idx="2">
                  <c:v>EVENTI 
A VALENZA SOCIALE,
A FAVORE DI ENTI NON PROFIT</c:v>
                </c:pt>
                <c:pt idx="3">
                  <c:v>CELEBRAZIONI, RICORRENZE</c:v>
                </c:pt>
                <c:pt idx="4">
                  <c:v>EVENTI REALIZZATI DAI 'MEDIA'
(TV, RADIO, 
GIORNALI, ECC.)</c:v>
                </c:pt>
              </c:strCache>
            </c:strRef>
          </c:cat>
          <c:val>
            <c:numRef>
              <c:f>DATI!$B$517:$B$521</c:f>
              <c:numCache>
                <c:formatCode>0.0%</c:formatCode>
                <c:ptCount val="5"/>
                <c:pt idx="0">
                  <c:v>0.37800000000000006</c:v>
                </c:pt>
                <c:pt idx="1">
                  <c:v>0.37400000000000005</c:v>
                </c:pt>
                <c:pt idx="2">
                  <c:v>0.37300000000000005</c:v>
                </c:pt>
                <c:pt idx="3">
                  <c:v>0.26200000000000001</c:v>
                </c:pt>
                <c:pt idx="4">
                  <c:v>0.23200000000000001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0"/>
        <c:gapDepth val="0"/>
        <c:shape val="box"/>
        <c:axId val="135974272"/>
        <c:axId val="136526080"/>
        <c:axId val="0"/>
      </c:bar3DChart>
      <c:catAx>
        <c:axId val="135974272"/>
        <c:scaling>
          <c:orientation val="maxMin"/>
        </c:scaling>
        <c:delete val="0"/>
        <c:axPos val="l"/>
        <c:majorTickMark val="out"/>
        <c:minorTickMark val="none"/>
        <c:tickLblPos val="nextTo"/>
        <c:spPr>
          <a:effectLst/>
        </c:spPr>
        <c:txPr>
          <a:bodyPr/>
          <a:lstStyle/>
          <a:p>
            <a:pPr>
              <a:defRPr sz="1400" b="1" u="none" strike="noStrike" baseline="0"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36526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6526080"/>
        <c:scaling>
          <c:orientation val="minMax"/>
          <c:max val="1"/>
          <c:min val="0"/>
        </c:scaling>
        <c:delete val="0"/>
        <c:axPos val="t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0%" sourceLinked="0"/>
        <c:majorTickMark val="out"/>
        <c:minorTickMark val="none"/>
        <c:tickLblPos val="nextTo"/>
        <c:spPr>
          <a:effectLst/>
        </c:spPr>
        <c:txPr>
          <a:bodyPr/>
          <a:lstStyle/>
          <a:p>
            <a:pPr>
              <a:defRPr sz="1000" b="0" i="0" u="none" strike="noStrike" baseline="0"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35974272"/>
        <c:crosses val="autoZero"/>
        <c:crossBetween val="between"/>
        <c:majorUnit val="0.2"/>
      </c:valAx>
    </c:plotArea>
    <c:plotVisOnly val="1"/>
    <c:dispBlanksAs val="gap"/>
    <c:showDLblsOverMax val="0"/>
  </c:chart>
  <c:spPr>
    <a:noFill/>
    <a:ln>
      <a:noFill/>
    </a:ln>
    <a:effectLst/>
  </c:spPr>
  <c:externalData r:id="rId2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0"/>
      <c:hPercent val="80"/>
      <c:rotY val="3"/>
      <c:depthPercent val="100"/>
      <c:rAngAx val="0"/>
      <c:perspective val="30"/>
    </c:view3D>
    <c:floor>
      <c:thickness val="0"/>
      <c:spPr>
        <a:noFill/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noFill/>
        <a:ln w="12700">
          <a:solidFill>
            <a:srgbClr val="808080"/>
          </a:solidFill>
          <a:prstDash val="solid"/>
        </a:ln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rgbClr val="006600"/>
                </a:gs>
                <a:gs pos="60000">
                  <a:srgbClr val="92D050"/>
                </a:gs>
                <a:gs pos="100000">
                  <a:srgbClr val="9BBB59">
                    <a:lumMod val="60000"/>
                    <a:lumOff val="40000"/>
                  </a:srgbClr>
                </a:gs>
              </a:gsLst>
              <a:lin ang="16200000" scaled="1"/>
              <a:tileRect/>
            </a:gradFill>
            <a:ln w="25400">
              <a:noFill/>
            </a:ln>
            <a:scene3d>
              <a:camera prst="orthographicFront"/>
              <a:lightRig rig="threePt" dir="t"/>
            </a:scene3d>
            <a:sp3d prstMaterial="plastic">
              <a:bevelT w="203200" h="203200"/>
              <a:bevelB/>
            </a:sp3d>
          </c:spPr>
          <c:invertIfNegative val="0"/>
          <c:dLbls>
            <c:txPr>
              <a:bodyPr/>
              <a:lstStyle/>
              <a:p>
                <a:pPr>
                  <a:defRPr sz="1400" b="1">
                    <a:latin typeface="Bookman Old Style" pitchFamily="18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DATI!$A$511:$A$516</c:f>
              <c:strCache>
                <c:ptCount val="6"/>
                <c:pt idx="0">
                  <c:v>EVENTI INTERNI
ALL'AZIENDA/ORGANIZZAZIONE</c:v>
                </c:pt>
                <c:pt idx="1">
                  <c:v>CONVENTION AZIENDALI</c:v>
                </c:pt>
                <c:pt idx="2">
                  <c:v>CONGRESSI, CONVEGNI</c:v>
                </c:pt>
                <c:pt idx="3">
                  <c:v>LANCI DI NUOVI
PRODOTTI/SERVIZI</c:v>
                </c:pt>
                <c:pt idx="4">
                  <c:v>EVENTI ON LINE,
WEB EVENTS</c:v>
                </c:pt>
                <c:pt idx="5">
                  <c:v>EVENTI B2B</c:v>
                </c:pt>
              </c:strCache>
            </c:strRef>
          </c:cat>
          <c:val>
            <c:numRef>
              <c:f>DATI!$B$511:$B$516</c:f>
              <c:numCache>
                <c:formatCode>0.0%</c:formatCode>
                <c:ptCount val="6"/>
                <c:pt idx="0">
                  <c:v>0.60500000000000009</c:v>
                </c:pt>
                <c:pt idx="1">
                  <c:v>0.53400000000000003</c:v>
                </c:pt>
                <c:pt idx="2">
                  <c:v>0.51700000000000002</c:v>
                </c:pt>
                <c:pt idx="3">
                  <c:v>0.4910000000000001</c:v>
                </c:pt>
                <c:pt idx="4">
                  <c:v>0.39600000000000007</c:v>
                </c:pt>
                <c:pt idx="5">
                  <c:v>0.38000000000000006</c:v>
                </c:pt>
              </c:numCache>
            </c:numRef>
          </c:val>
        </c:ser>
        <c:ser>
          <c:idx val="1"/>
          <c:order val="1"/>
          <c:spPr>
            <a:gradFill flip="none" rotWithShape="1">
              <a:gsLst>
                <a:gs pos="0">
                  <a:srgbClr val="1F497D">
                    <a:lumMod val="75000"/>
                  </a:srgbClr>
                </a:gs>
                <a:gs pos="50000">
                  <a:srgbClr val="1F497D">
                    <a:lumMod val="60000"/>
                    <a:lumOff val="40000"/>
                  </a:srgbClr>
                </a:gs>
                <a:gs pos="100000">
                  <a:srgbClr val="4F81BD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scene3d>
              <a:camera prst="orthographicFront"/>
              <a:lightRig rig="threePt" dir="t"/>
            </a:scene3d>
            <a:sp3d>
              <a:bevelT w="101600" h="101600"/>
              <a:bevelB w="101600" h="101600"/>
            </a:sp3d>
          </c:spPr>
          <c:invertIfNegative val="0"/>
          <c:dLbls>
            <c:txPr>
              <a:bodyPr/>
              <a:lstStyle/>
              <a:p>
                <a:pPr>
                  <a:defRPr sz="1400" b="1">
                    <a:latin typeface="Bookman Old Style" pitchFamily="18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DATI!$A$511:$A$516</c:f>
              <c:strCache>
                <c:ptCount val="6"/>
                <c:pt idx="0">
                  <c:v>EVENTI INTERNI
ALL'AZIENDA/ORGANIZZAZIONE</c:v>
                </c:pt>
                <c:pt idx="1">
                  <c:v>CONVENTION AZIENDALI</c:v>
                </c:pt>
                <c:pt idx="2">
                  <c:v>CONGRESSI, CONVEGNI</c:v>
                </c:pt>
                <c:pt idx="3">
                  <c:v>LANCI DI NUOVI
PRODOTTI/SERVIZI</c:v>
                </c:pt>
                <c:pt idx="4">
                  <c:v>EVENTI ON LINE,
WEB EVENTS</c:v>
                </c:pt>
                <c:pt idx="5">
                  <c:v>EVENTI B2B</c:v>
                </c:pt>
              </c:strCache>
            </c:strRef>
          </c:cat>
          <c:val>
            <c:numRef>
              <c:f>DATI!$C$511:$C$516</c:f>
              <c:numCache>
                <c:formatCode>0.0%</c:formatCode>
                <c:ptCount val="6"/>
                <c:pt idx="0">
                  <c:v>0.69799999999999995</c:v>
                </c:pt>
                <c:pt idx="1">
                  <c:v>0.61900000000000011</c:v>
                </c:pt>
                <c:pt idx="2">
                  <c:v>0.68</c:v>
                </c:pt>
                <c:pt idx="3">
                  <c:v>0.6150000000000001</c:v>
                </c:pt>
                <c:pt idx="4">
                  <c:v>0.25800000000000001</c:v>
                </c:pt>
                <c:pt idx="5">
                  <c:v>0.51900000000000002</c:v>
                </c:pt>
              </c:numCache>
            </c:numRef>
          </c:val>
          <c:shape val="cylinder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0"/>
        <c:gapDepth val="0"/>
        <c:shape val="box"/>
        <c:axId val="136573312"/>
        <c:axId val="136574848"/>
        <c:axId val="0"/>
      </c:bar3DChart>
      <c:catAx>
        <c:axId val="136573312"/>
        <c:scaling>
          <c:orientation val="maxMin"/>
        </c:scaling>
        <c:delete val="0"/>
        <c:axPos val="l"/>
        <c:majorTickMark val="out"/>
        <c:minorTickMark val="none"/>
        <c:tickLblPos val="nextTo"/>
        <c:spPr>
          <a:effectLst/>
        </c:spPr>
        <c:txPr>
          <a:bodyPr/>
          <a:lstStyle/>
          <a:p>
            <a:pPr>
              <a:defRPr sz="1400" b="1" u="none" strike="noStrike" baseline="0"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365748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6574848"/>
        <c:scaling>
          <c:orientation val="minMax"/>
          <c:max val="1"/>
          <c:min val="0"/>
        </c:scaling>
        <c:delete val="0"/>
        <c:axPos val="t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0%" sourceLinked="0"/>
        <c:majorTickMark val="out"/>
        <c:minorTickMark val="none"/>
        <c:tickLblPos val="nextTo"/>
        <c:spPr>
          <a:effectLst/>
        </c:spPr>
        <c:txPr>
          <a:bodyPr/>
          <a:lstStyle/>
          <a:p>
            <a:pPr>
              <a:defRPr sz="1000" b="0" i="0" u="none" strike="noStrike" baseline="0"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36573312"/>
        <c:crosses val="autoZero"/>
        <c:crossBetween val="between"/>
        <c:majorUnit val="0.2"/>
      </c:valAx>
    </c:plotArea>
    <c:plotVisOnly val="1"/>
    <c:dispBlanksAs val="gap"/>
    <c:showDLblsOverMax val="0"/>
  </c:chart>
  <c:spPr>
    <a:noFill/>
    <a:ln>
      <a:noFill/>
    </a:ln>
    <a:effectLst/>
  </c:spPr>
  <c:externalData r:id="rId2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0"/>
      <c:hPercent val="80"/>
      <c:rotY val="3"/>
      <c:depthPercent val="100"/>
      <c:rAngAx val="0"/>
      <c:perspective val="30"/>
    </c:view3D>
    <c:floor>
      <c:thickness val="0"/>
      <c:spPr>
        <a:noFill/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noFill/>
        <a:ln w="12700">
          <a:solidFill>
            <a:srgbClr val="808080"/>
          </a:solidFill>
          <a:prstDash val="solid"/>
        </a:ln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rgbClr val="006600"/>
                </a:gs>
                <a:gs pos="60000">
                  <a:srgbClr val="92D050"/>
                </a:gs>
                <a:gs pos="100000">
                  <a:srgbClr val="9BBB59">
                    <a:lumMod val="60000"/>
                    <a:lumOff val="40000"/>
                  </a:srgbClr>
                </a:gs>
              </a:gsLst>
              <a:lin ang="16200000" scaled="1"/>
              <a:tileRect/>
            </a:gradFill>
            <a:ln w="25400">
              <a:noFill/>
            </a:ln>
            <a:scene3d>
              <a:camera prst="orthographicFront"/>
              <a:lightRig rig="threePt" dir="t"/>
            </a:scene3d>
            <a:sp3d prstMaterial="plastic">
              <a:bevelT w="203200" h="203200"/>
              <a:bevelB/>
            </a:sp3d>
          </c:spPr>
          <c:invertIfNegative val="0"/>
          <c:dLbls>
            <c:txPr>
              <a:bodyPr/>
              <a:lstStyle/>
              <a:p>
                <a:pPr>
                  <a:defRPr sz="1400" b="1">
                    <a:latin typeface="Bookman Old Style" pitchFamily="18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DATI!$A$517:$A$521</c:f>
              <c:strCache>
                <c:ptCount val="5"/>
                <c:pt idx="0">
                  <c:v>INCENTIVE</c:v>
                </c:pt>
                <c:pt idx="1">
                  <c:v>EVENTI ITINERANTI,
ROADSHOW</c:v>
                </c:pt>
                <c:pt idx="2">
                  <c:v>EVENTI 
A VALENZA SOCIALE,
A FAVORE DI ENTI NON PROFIT</c:v>
                </c:pt>
                <c:pt idx="3">
                  <c:v>CELEBRAZIONI, RICORRENZE</c:v>
                </c:pt>
                <c:pt idx="4">
                  <c:v>EVENTI REALIZZATI DAI 'MEDIA'
(TV, RADIO, 
GIORNALI, ECC.)</c:v>
                </c:pt>
              </c:strCache>
            </c:strRef>
          </c:cat>
          <c:val>
            <c:numRef>
              <c:f>DATI!$B$517:$B$521</c:f>
              <c:numCache>
                <c:formatCode>0.0%</c:formatCode>
                <c:ptCount val="5"/>
                <c:pt idx="0">
                  <c:v>0.37800000000000006</c:v>
                </c:pt>
                <c:pt idx="1">
                  <c:v>0.37400000000000005</c:v>
                </c:pt>
                <c:pt idx="2">
                  <c:v>0.37300000000000005</c:v>
                </c:pt>
                <c:pt idx="3">
                  <c:v>0.26200000000000001</c:v>
                </c:pt>
                <c:pt idx="4">
                  <c:v>0.23200000000000001</c:v>
                </c:pt>
              </c:numCache>
            </c:numRef>
          </c:val>
        </c:ser>
        <c:ser>
          <c:idx val="1"/>
          <c:order val="1"/>
          <c:spPr>
            <a:gradFill flip="none" rotWithShape="1">
              <a:gsLst>
                <a:gs pos="0">
                  <a:srgbClr val="1F497D">
                    <a:lumMod val="75000"/>
                  </a:srgbClr>
                </a:gs>
                <a:gs pos="50000">
                  <a:srgbClr val="1F497D">
                    <a:lumMod val="60000"/>
                    <a:lumOff val="40000"/>
                  </a:srgbClr>
                </a:gs>
                <a:gs pos="100000">
                  <a:srgbClr val="4F81BD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scene3d>
              <a:camera prst="orthographicFront"/>
              <a:lightRig rig="threePt" dir="t"/>
            </a:scene3d>
            <a:sp3d>
              <a:bevelT w="101600" h="101600"/>
              <a:bevelB w="101600" h="101600"/>
            </a:sp3d>
          </c:spPr>
          <c:invertIfNegative val="0"/>
          <c:dLbls>
            <c:txPr>
              <a:bodyPr/>
              <a:lstStyle/>
              <a:p>
                <a:pPr>
                  <a:defRPr sz="1400" b="1">
                    <a:latin typeface="Bookman Old Style" pitchFamily="18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DATI!$A$517:$A$521</c:f>
              <c:strCache>
                <c:ptCount val="5"/>
                <c:pt idx="0">
                  <c:v>INCENTIVE</c:v>
                </c:pt>
                <c:pt idx="1">
                  <c:v>EVENTI ITINERANTI,
ROADSHOW</c:v>
                </c:pt>
                <c:pt idx="2">
                  <c:v>EVENTI 
A VALENZA SOCIALE,
A FAVORE DI ENTI NON PROFIT</c:v>
                </c:pt>
                <c:pt idx="3">
                  <c:v>CELEBRAZIONI, RICORRENZE</c:v>
                </c:pt>
                <c:pt idx="4">
                  <c:v>EVENTI REALIZZATI DAI 'MEDIA'
(TV, RADIO, 
GIORNALI, ECC.)</c:v>
                </c:pt>
              </c:strCache>
            </c:strRef>
          </c:cat>
          <c:val>
            <c:numRef>
              <c:f>DATI!$C$517:$C$521</c:f>
              <c:numCache>
                <c:formatCode>0.0%</c:formatCode>
                <c:ptCount val="5"/>
                <c:pt idx="0">
                  <c:v>0.37100000000000005</c:v>
                </c:pt>
                <c:pt idx="1">
                  <c:v>0.4910000000000001</c:v>
                </c:pt>
                <c:pt idx="2">
                  <c:v>0.41600000000000004</c:v>
                </c:pt>
                <c:pt idx="3">
                  <c:v>0.40200000000000002</c:v>
                </c:pt>
                <c:pt idx="4">
                  <c:v>0.3680000000000001</c:v>
                </c:pt>
              </c:numCache>
            </c:numRef>
          </c:val>
          <c:shape val="cylinder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0"/>
        <c:gapDepth val="0"/>
        <c:shape val="box"/>
        <c:axId val="136782976"/>
        <c:axId val="136784512"/>
        <c:axId val="0"/>
      </c:bar3DChart>
      <c:catAx>
        <c:axId val="136782976"/>
        <c:scaling>
          <c:orientation val="maxMin"/>
        </c:scaling>
        <c:delete val="0"/>
        <c:axPos val="l"/>
        <c:majorTickMark val="out"/>
        <c:minorTickMark val="none"/>
        <c:tickLblPos val="nextTo"/>
        <c:spPr>
          <a:effectLst/>
        </c:spPr>
        <c:txPr>
          <a:bodyPr/>
          <a:lstStyle/>
          <a:p>
            <a:pPr>
              <a:defRPr sz="1400" b="1" u="none" strike="noStrike" baseline="0"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367845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6784512"/>
        <c:scaling>
          <c:orientation val="minMax"/>
          <c:max val="1"/>
          <c:min val="0"/>
        </c:scaling>
        <c:delete val="0"/>
        <c:axPos val="t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0%" sourceLinked="0"/>
        <c:majorTickMark val="out"/>
        <c:minorTickMark val="none"/>
        <c:tickLblPos val="nextTo"/>
        <c:spPr>
          <a:effectLst/>
        </c:spPr>
        <c:txPr>
          <a:bodyPr/>
          <a:lstStyle/>
          <a:p>
            <a:pPr>
              <a:defRPr sz="1000" b="0" i="0" u="none" strike="noStrike" baseline="0"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36782976"/>
        <c:crosses val="autoZero"/>
        <c:crossBetween val="between"/>
        <c:majorUnit val="0.2"/>
      </c:valAx>
    </c:plotArea>
    <c:plotVisOnly val="1"/>
    <c:dispBlanksAs val="gap"/>
    <c:showDLblsOverMax val="0"/>
  </c:chart>
  <c:spPr>
    <a:noFill/>
    <a:ln>
      <a:noFill/>
    </a:ln>
    <a:effectLst/>
  </c:spPr>
  <c:externalData r:id="rId2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0"/>
      <c:hPercent val="80"/>
      <c:rotY val="3"/>
      <c:depthPercent val="100"/>
      <c:rAngAx val="0"/>
      <c:perspective val="30"/>
    </c:view3D>
    <c:floor>
      <c:thickness val="0"/>
      <c:spPr>
        <a:noFill/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noFill/>
        <a:ln w="12700">
          <a:solidFill>
            <a:srgbClr val="808080"/>
          </a:solidFill>
          <a:prstDash val="solid"/>
        </a:ln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rgbClr val="008000"/>
            </a:solidFill>
            <a:ln w="25400">
              <a:noFill/>
            </a:ln>
            <a:scene3d>
              <a:camera prst="orthographicFront"/>
              <a:lightRig rig="threePt" dir="t"/>
            </a:scene3d>
            <a:sp3d prstMaterial="plastic">
              <a:bevelT w="203200" h="203200"/>
              <a:bevelB/>
            </a:sp3d>
          </c:spPr>
          <c:invertIfNegative val="0"/>
          <c:dPt>
            <c:idx val="3"/>
            <c:invertIfNegative val="0"/>
            <c:bubble3D val="0"/>
            <c:spPr>
              <a:solidFill>
                <a:srgbClr val="A7D971"/>
              </a:solidFill>
              <a:ln w="25400">
                <a:noFill/>
              </a:ln>
              <a:scene3d>
                <a:camera prst="orthographicFront"/>
                <a:lightRig rig="threePt" dir="t"/>
              </a:scene3d>
              <a:sp3d prstMaterial="plastic">
                <a:bevelT w="203200" h="203200"/>
                <a:bevelB/>
              </a:sp3d>
            </c:spPr>
          </c:dPt>
          <c:dPt>
            <c:idx val="4"/>
            <c:invertIfNegative val="0"/>
            <c:bubble3D val="0"/>
            <c:spPr>
              <a:solidFill>
                <a:srgbClr val="A7D971"/>
              </a:solidFill>
              <a:ln w="25400">
                <a:noFill/>
              </a:ln>
              <a:scene3d>
                <a:camera prst="orthographicFront"/>
                <a:lightRig rig="threePt" dir="t"/>
              </a:scene3d>
              <a:sp3d prstMaterial="plastic">
                <a:bevelT w="203200" h="203200"/>
                <a:bevelB/>
              </a:sp3d>
            </c:spPr>
          </c:dPt>
          <c:dPt>
            <c:idx val="5"/>
            <c:invertIfNegative val="0"/>
            <c:bubble3D val="0"/>
            <c:spPr>
              <a:solidFill>
                <a:srgbClr val="A7D971"/>
              </a:solidFill>
              <a:ln w="25400">
                <a:noFill/>
              </a:ln>
              <a:scene3d>
                <a:camera prst="orthographicFront"/>
                <a:lightRig rig="threePt" dir="t"/>
              </a:scene3d>
              <a:sp3d prstMaterial="plastic">
                <a:bevelT w="203200" h="203200"/>
                <a:bevelB/>
              </a:sp3d>
            </c:spPr>
          </c:dPt>
          <c:dLbls>
            <c:numFmt formatCode="0%" sourceLinked="0"/>
            <c:txPr>
              <a:bodyPr/>
              <a:lstStyle/>
              <a:p>
                <a:pPr>
                  <a:defRPr sz="1400" b="1">
                    <a:latin typeface="Bookman Old Style" pitchFamily="18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DATI!$E$511:$E$516</c:f>
              <c:strCache>
                <c:ptCount val="6"/>
                <c:pt idx="0">
                  <c:v>CONVENTION AZIENDALI</c:v>
                </c:pt>
                <c:pt idx="1">
                  <c:v>INCENTIVE</c:v>
                </c:pt>
                <c:pt idx="2">
                  <c:v>EVENTI INTERNI
ALL'AZIENDA/ORGANIZZAZIONE</c:v>
                </c:pt>
                <c:pt idx="3">
                  <c:v>LANCI DI NUOVI
PRODOTTI/SERVIZI</c:v>
                </c:pt>
                <c:pt idx="4">
                  <c:v>EVENTI 
A VALENZA SOCIALE,
A FAVORE DI ENTI NON PROFIT</c:v>
                </c:pt>
                <c:pt idx="5">
                  <c:v>EVENTI B2B</c:v>
                </c:pt>
              </c:strCache>
            </c:strRef>
          </c:cat>
          <c:val>
            <c:numRef>
              <c:f>DATI!$F$511:$F$516</c:f>
              <c:numCache>
                <c:formatCode>0.0%</c:formatCode>
                <c:ptCount val="6"/>
                <c:pt idx="0">
                  <c:v>0.67000000000000015</c:v>
                </c:pt>
                <c:pt idx="1">
                  <c:v>0.64000000000000012</c:v>
                </c:pt>
                <c:pt idx="2">
                  <c:v>0.62000000000000011</c:v>
                </c:pt>
                <c:pt idx="3">
                  <c:v>0.56000000000000005</c:v>
                </c:pt>
                <c:pt idx="4">
                  <c:v>0.55000000000000004</c:v>
                </c:pt>
                <c:pt idx="5">
                  <c:v>0.51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0"/>
        <c:gapDepth val="0"/>
        <c:shape val="box"/>
        <c:axId val="136797568"/>
        <c:axId val="136826240"/>
        <c:axId val="0"/>
      </c:bar3DChart>
      <c:catAx>
        <c:axId val="136797568"/>
        <c:scaling>
          <c:orientation val="maxMin"/>
        </c:scaling>
        <c:delete val="0"/>
        <c:axPos val="l"/>
        <c:majorTickMark val="out"/>
        <c:minorTickMark val="none"/>
        <c:tickLblPos val="nextTo"/>
        <c:spPr>
          <a:effectLst/>
        </c:spPr>
        <c:txPr>
          <a:bodyPr/>
          <a:lstStyle/>
          <a:p>
            <a:pPr>
              <a:defRPr sz="1400" b="1" u="none" strike="noStrike" baseline="0"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368262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6826240"/>
        <c:scaling>
          <c:orientation val="minMax"/>
          <c:max val="1"/>
          <c:min val="0"/>
        </c:scaling>
        <c:delete val="0"/>
        <c:axPos val="t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0%" sourceLinked="0"/>
        <c:majorTickMark val="out"/>
        <c:minorTickMark val="none"/>
        <c:tickLblPos val="nextTo"/>
        <c:spPr>
          <a:effectLst/>
        </c:spPr>
        <c:txPr>
          <a:bodyPr/>
          <a:lstStyle/>
          <a:p>
            <a:pPr>
              <a:defRPr sz="1000" b="0" i="0" u="none" strike="noStrike" baseline="0"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36797568"/>
        <c:crosses val="autoZero"/>
        <c:crossBetween val="between"/>
        <c:majorUnit val="0.2"/>
      </c:valAx>
    </c:plotArea>
    <c:plotVisOnly val="1"/>
    <c:dispBlanksAs val="gap"/>
    <c:showDLblsOverMax val="0"/>
  </c:chart>
  <c:spPr>
    <a:noFill/>
    <a:ln>
      <a:noFill/>
    </a:ln>
    <a:effectLst/>
  </c:spPr>
  <c:externalData r:id="rId2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0"/>
      <c:hPercent val="80"/>
      <c:rotY val="3"/>
      <c:depthPercent val="100"/>
      <c:rAngAx val="0"/>
      <c:perspective val="30"/>
    </c:view3D>
    <c:floor>
      <c:thickness val="0"/>
      <c:spPr>
        <a:noFill/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noFill/>
        <a:ln w="12700">
          <a:solidFill>
            <a:srgbClr val="808080"/>
          </a:solidFill>
          <a:prstDash val="solid"/>
        </a:ln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rgbClr val="008000"/>
            </a:solidFill>
            <a:ln w="25400">
              <a:noFill/>
            </a:ln>
            <a:scene3d>
              <a:camera prst="orthographicFront"/>
              <a:lightRig rig="threePt" dir="t"/>
            </a:scene3d>
            <a:sp3d prstMaterial="plastic">
              <a:bevelT w="203200" h="203200"/>
              <a:bevelB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A7D971"/>
              </a:solidFill>
              <a:ln w="25400">
                <a:noFill/>
              </a:ln>
              <a:scene3d>
                <a:camera prst="orthographicFront"/>
                <a:lightRig rig="threePt" dir="t"/>
              </a:scene3d>
              <a:sp3d prstMaterial="plastic">
                <a:bevelT w="203200" h="203200"/>
                <a:bevelB/>
              </a:sp3d>
            </c:spPr>
          </c:dPt>
          <c:dPt>
            <c:idx val="1"/>
            <c:invertIfNegative val="0"/>
            <c:bubble3D val="0"/>
            <c:spPr>
              <a:solidFill>
                <a:srgbClr val="FFD243"/>
              </a:solidFill>
              <a:ln w="25400">
                <a:noFill/>
              </a:ln>
              <a:scene3d>
                <a:camera prst="orthographicFront"/>
                <a:lightRig rig="threePt" dir="t"/>
              </a:scene3d>
              <a:sp3d prstMaterial="plastic">
                <a:bevelT w="203200" h="203200"/>
                <a:bevelB/>
              </a:sp3d>
            </c:spPr>
          </c:dPt>
          <c:dPt>
            <c:idx val="2"/>
            <c:invertIfNegative val="0"/>
            <c:bubble3D val="0"/>
            <c:spPr>
              <a:solidFill>
                <a:srgbClr val="FFD243"/>
              </a:solidFill>
              <a:ln w="25400">
                <a:noFill/>
              </a:ln>
              <a:scene3d>
                <a:camera prst="orthographicFront"/>
                <a:lightRig rig="threePt" dir="t"/>
              </a:scene3d>
              <a:sp3d prstMaterial="plastic">
                <a:bevelT w="203200" h="203200"/>
                <a:bevelB/>
              </a:sp3d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 w="25400">
                <a:noFill/>
              </a:ln>
              <a:scene3d>
                <a:camera prst="orthographicFront"/>
                <a:lightRig rig="threePt" dir="t"/>
              </a:scene3d>
              <a:sp3d prstMaterial="plastic">
                <a:bevelT w="203200" h="203200"/>
                <a:bevelB/>
              </a:sp3d>
            </c:spPr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 w="25400">
                <a:noFill/>
              </a:ln>
              <a:scene3d>
                <a:camera prst="orthographicFront"/>
                <a:lightRig rig="threePt" dir="t"/>
              </a:scene3d>
              <a:sp3d prstMaterial="plastic">
                <a:bevelT w="203200" h="203200"/>
                <a:bevelB/>
              </a:sp3d>
            </c:spPr>
          </c:dPt>
          <c:dLbls>
            <c:numFmt formatCode="0%" sourceLinked="0"/>
            <c:txPr>
              <a:bodyPr/>
              <a:lstStyle/>
              <a:p>
                <a:pPr>
                  <a:defRPr sz="1400" b="1">
                    <a:latin typeface="Bookman Old Style" pitchFamily="18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DATI!$E$517:$E$521</c:f>
              <c:strCache>
                <c:ptCount val="5"/>
                <c:pt idx="0">
                  <c:v>EVENTI ON LINE,
WEB EVENTS</c:v>
                </c:pt>
                <c:pt idx="1">
                  <c:v>CONGRESSI, CONVEGNI</c:v>
                </c:pt>
                <c:pt idx="2">
                  <c:v>EVENTI ITINERANTI,
ROADSHOW</c:v>
                </c:pt>
                <c:pt idx="3">
                  <c:v>CELEBRAZIONI, RICORRENZE</c:v>
                </c:pt>
                <c:pt idx="4">
                  <c:v>EVENTI REALIZZATI DAI 'MEDIA'
(TV, RADIO, 
GIORNALI, ECC.)</c:v>
                </c:pt>
              </c:strCache>
            </c:strRef>
          </c:cat>
          <c:val>
            <c:numRef>
              <c:f>DATI!$F$517:$F$521</c:f>
              <c:numCache>
                <c:formatCode>0.0%</c:formatCode>
                <c:ptCount val="5"/>
                <c:pt idx="0">
                  <c:v>0.5</c:v>
                </c:pt>
                <c:pt idx="1">
                  <c:v>0.48000000000000004</c:v>
                </c:pt>
                <c:pt idx="2">
                  <c:v>0.44</c:v>
                </c:pt>
                <c:pt idx="3">
                  <c:v>0.39000000000000007</c:v>
                </c:pt>
                <c:pt idx="4">
                  <c:v>0.32000000000000006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0"/>
        <c:gapDepth val="0"/>
        <c:shape val="box"/>
        <c:axId val="137567232"/>
        <c:axId val="137617408"/>
        <c:axId val="0"/>
      </c:bar3DChart>
      <c:catAx>
        <c:axId val="137567232"/>
        <c:scaling>
          <c:orientation val="maxMin"/>
        </c:scaling>
        <c:delete val="0"/>
        <c:axPos val="l"/>
        <c:majorTickMark val="out"/>
        <c:minorTickMark val="none"/>
        <c:tickLblPos val="nextTo"/>
        <c:spPr>
          <a:effectLst/>
        </c:spPr>
        <c:txPr>
          <a:bodyPr/>
          <a:lstStyle/>
          <a:p>
            <a:pPr>
              <a:defRPr sz="1400" b="1" u="none" strike="noStrike" baseline="0"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376174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7617408"/>
        <c:scaling>
          <c:orientation val="minMax"/>
          <c:max val="1"/>
          <c:min val="0"/>
        </c:scaling>
        <c:delete val="0"/>
        <c:axPos val="t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0%" sourceLinked="0"/>
        <c:majorTickMark val="out"/>
        <c:minorTickMark val="none"/>
        <c:tickLblPos val="nextTo"/>
        <c:spPr>
          <a:effectLst/>
        </c:spPr>
        <c:txPr>
          <a:bodyPr/>
          <a:lstStyle/>
          <a:p>
            <a:pPr>
              <a:defRPr sz="1000" b="0" i="0" u="none" strike="noStrike" baseline="0"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37567232"/>
        <c:crosses val="autoZero"/>
        <c:crossBetween val="between"/>
        <c:majorUnit val="0.2"/>
      </c:valAx>
    </c:plotArea>
    <c:plotVisOnly val="1"/>
    <c:dispBlanksAs val="gap"/>
    <c:showDLblsOverMax val="0"/>
  </c:chart>
  <c:spPr>
    <a:noFill/>
    <a:ln>
      <a:noFill/>
    </a:ln>
    <a:effectLst/>
  </c:spPr>
  <c:externalData r:id="rId2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0"/>
      <c:hPercent val="80"/>
      <c:rotY val="3"/>
      <c:depthPercent val="100"/>
      <c:rAngAx val="0"/>
      <c:perspective val="30"/>
    </c:view3D>
    <c:floor>
      <c:thickness val="0"/>
      <c:spPr>
        <a:noFill/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noFill/>
        <a:ln w="12700">
          <a:solidFill>
            <a:srgbClr val="808080"/>
          </a:solidFill>
          <a:prstDash val="solid"/>
        </a:ln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rgbClr val="9BBB59">
                <a:lumMod val="60000"/>
                <a:lumOff val="40000"/>
              </a:srgbClr>
            </a:solidFill>
            <a:ln w="25400">
              <a:noFill/>
            </a:ln>
            <a:scene3d>
              <a:camera prst="orthographicFront"/>
              <a:lightRig rig="threePt" dir="t"/>
            </a:scene3d>
            <a:sp3d prstMaterial="plastic">
              <a:bevelT w="203200" h="203200"/>
              <a:bevelB/>
            </a:sp3d>
          </c:spPr>
          <c:invertIfNegative val="0"/>
          <c:dLbls>
            <c:txPr>
              <a:bodyPr/>
              <a:lstStyle/>
              <a:p>
                <a:pPr>
                  <a:defRPr sz="1400" b="1">
                    <a:latin typeface="Bookman Old Style" pitchFamily="18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DATI!$H$511:$H$516</c:f>
              <c:strCache>
                <c:ptCount val="6"/>
                <c:pt idx="0">
                  <c:v>EVENTI INTERNI
ALL'AZIENDA/ORGANIZZAZIONE</c:v>
                </c:pt>
                <c:pt idx="1">
                  <c:v>CONVENTION AZIENDALI</c:v>
                </c:pt>
                <c:pt idx="2">
                  <c:v>CONGRESSI, CONVEGNI</c:v>
                </c:pt>
                <c:pt idx="3">
                  <c:v>LANCI DI NUOVI
PRODOTTI/SERVIZI</c:v>
                </c:pt>
                <c:pt idx="4">
                  <c:v>EVENTI ON LINE,
WEB EVENTS</c:v>
                </c:pt>
                <c:pt idx="5">
                  <c:v>EVENTI B2B</c:v>
                </c:pt>
              </c:strCache>
            </c:strRef>
          </c:cat>
          <c:val>
            <c:numRef>
              <c:f>DATI!$I$511:$I$516</c:f>
              <c:numCache>
                <c:formatCode>0.0%</c:formatCode>
                <c:ptCount val="6"/>
                <c:pt idx="0">
                  <c:v>0.60500000000000009</c:v>
                </c:pt>
                <c:pt idx="1">
                  <c:v>0.53400000000000003</c:v>
                </c:pt>
                <c:pt idx="2">
                  <c:v>0.51700000000000002</c:v>
                </c:pt>
                <c:pt idx="3">
                  <c:v>0.4910000000000001</c:v>
                </c:pt>
                <c:pt idx="4">
                  <c:v>0.39600000000000007</c:v>
                </c:pt>
                <c:pt idx="5">
                  <c:v>0.38000000000000006</c:v>
                </c:pt>
              </c:numCache>
            </c:numRef>
          </c:val>
        </c:ser>
        <c:ser>
          <c:idx val="1"/>
          <c:order val="1"/>
          <c:spPr>
            <a:solidFill>
              <a:srgbClr val="008000"/>
            </a:solidFill>
            <a:scene3d>
              <a:camera prst="orthographicFront"/>
              <a:lightRig rig="threePt" dir="t"/>
            </a:scene3d>
            <a:sp3d>
              <a:bevelT h="101600"/>
              <a:bevelB w="101600"/>
            </a:sp3d>
          </c:spPr>
          <c:invertIfNegative val="0"/>
          <c:dLbls>
            <c:txPr>
              <a:bodyPr/>
              <a:lstStyle/>
              <a:p>
                <a:pPr>
                  <a:defRPr sz="1400" b="1">
                    <a:latin typeface="Bookman Old Style" pitchFamily="18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DATI!$H$511:$H$516</c:f>
              <c:strCache>
                <c:ptCount val="6"/>
                <c:pt idx="0">
                  <c:v>EVENTI INTERNI
ALL'AZIENDA/ORGANIZZAZIONE</c:v>
                </c:pt>
                <c:pt idx="1">
                  <c:v>CONVENTION AZIENDALI</c:v>
                </c:pt>
                <c:pt idx="2">
                  <c:v>CONGRESSI, CONVEGNI</c:v>
                </c:pt>
                <c:pt idx="3">
                  <c:v>LANCI DI NUOVI
PRODOTTI/SERVIZI</c:v>
                </c:pt>
                <c:pt idx="4">
                  <c:v>EVENTI ON LINE,
WEB EVENTS</c:v>
                </c:pt>
                <c:pt idx="5">
                  <c:v>EVENTI B2B</c:v>
                </c:pt>
              </c:strCache>
            </c:strRef>
          </c:cat>
          <c:val>
            <c:numRef>
              <c:f>DATI!$J$511:$J$516</c:f>
              <c:numCache>
                <c:formatCode>0.0%</c:formatCode>
                <c:ptCount val="6"/>
                <c:pt idx="0">
                  <c:v>0.62000000000000011</c:v>
                </c:pt>
                <c:pt idx="1">
                  <c:v>0.67000000000000015</c:v>
                </c:pt>
                <c:pt idx="2">
                  <c:v>0.48000000000000004</c:v>
                </c:pt>
                <c:pt idx="3">
                  <c:v>0.56000000000000005</c:v>
                </c:pt>
                <c:pt idx="4">
                  <c:v>0.5</c:v>
                </c:pt>
                <c:pt idx="5">
                  <c:v>0.51</c:v>
                </c:pt>
              </c:numCache>
            </c:numRef>
          </c:val>
          <c:shape val="cylinder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0"/>
        <c:gapDepth val="0"/>
        <c:shape val="box"/>
        <c:axId val="137918336"/>
        <c:axId val="137919872"/>
        <c:axId val="0"/>
      </c:bar3DChart>
      <c:catAx>
        <c:axId val="137918336"/>
        <c:scaling>
          <c:orientation val="maxMin"/>
        </c:scaling>
        <c:delete val="0"/>
        <c:axPos val="l"/>
        <c:majorTickMark val="out"/>
        <c:minorTickMark val="none"/>
        <c:tickLblPos val="nextTo"/>
        <c:spPr>
          <a:effectLst/>
        </c:spPr>
        <c:txPr>
          <a:bodyPr/>
          <a:lstStyle/>
          <a:p>
            <a:pPr>
              <a:defRPr sz="1400" b="1" u="none" strike="noStrike" baseline="0"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379198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7919872"/>
        <c:scaling>
          <c:orientation val="minMax"/>
          <c:max val="1"/>
          <c:min val="0"/>
        </c:scaling>
        <c:delete val="0"/>
        <c:axPos val="t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0%" sourceLinked="0"/>
        <c:majorTickMark val="out"/>
        <c:minorTickMark val="none"/>
        <c:tickLblPos val="nextTo"/>
        <c:spPr>
          <a:effectLst/>
        </c:spPr>
        <c:txPr>
          <a:bodyPr/>
          <a:lstStyle/>
          <a:p>
            <a:pPr>
              <a:defRPr sz="1000" b="0" i="0" u="none" strike="noStrike" baseline="0"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37918336"/>
        <c:crosses val="autoZero"/>
        <c:crossBetween val="between"/>
        <c:majorUnit val="0.2"/>
      </c:valAx>
    </c:plotArea>
    <c:plotVisOnly val="1"/>
    <c:dispBlanksAs val="gap"/>
    <c:showDLblsOverMax val="0"/>
  </c:chart>
  <c:spPr>
    <a:noFill/>
    <a:ln>
      <a:noFill/>
    </a:ln>
    <a:effectLst/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5"/>
      <c:hPercent val="75"/>
      <c:rotY val="0"/>
      <c:depthPercent val="10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757100870747702"/>
          <c:y val="0.29423059876907764"/>
          <c:w val="0.51995296814948233"/>
          <c:h val="0.52064629012871033"/>
        </c:manualLayout>
      </c:layout>
      <c:pie3DChart>
        <c:varyColors val="1"/>
        <c:ser>
          <c:idx val="0"/>
          <c:order val="0"/>
          <c:spPr>
            <a:ln w="2540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plastic">
              <a:bevelT w="152400" h="152400"/>
              <a:bevelB w="152400" h="152400"/>
            </a:sp3d>
          </c:spPr>
          <c:explosion val="4"/>
          <c:dPt>
            <c:idx val="0"/>
            <c:bubble3D val="0"/>
            <c:spPr>
              <a:gradFill flip="none" rotWithShape="1">
                <a:gsLst>
                  <a:gs pos="0">
                    <a:srgbClr val="C00000"/>
                  </a:gs>
                  <a:gs pos="50000">
                    <a:srgbClr val="FFC000"/>
                  </a:gs>
                  <a:gs pos="100000">
                    <a:srgbClr val="FFFF00"/>
                  </a:gs>
                </a:gsLst>
                <a:lin ang="8100000" scaled="1"/>
                <a:tileRect/>
              </a:gra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1"/>
            <c:bubble3D val="0"/>
            <c:spPr>
              <a:solidFill>
                <a:srgbClr val="4BACC6">
                  <a:lumMod val="40000"/>
                  <a:lumOff val="60000"/>
                </a:srgbClr>
              </a:soli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2"/>
            <c:bubble3D val="0"/>
            <c:spPr>
              <a:gradFill flip="none" rotWithShape="1">
                <a:gsLst>
                  <a:gs pos="0">
                    <a:srgbClr val="003300"/>
                  </a:gs>
                  <a:gs pos="50000">
                    <a:srgbClr val="006600"/>
                  </a:gs>
                  <a:gs pos="100000">
                    <a:srgbClr val="92D050"/>
                  </a:gs>
                </a:gsLst>
                <a:lin ang="2700000" scaled="1"/>
                <a:tileRect/>
              </a:gra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3"/>
            <c:bubble3D val="0"/>
            <c:spPr>
              <a:solidFill>
                <a:srgbClr val="4BACC6">
                  <a:lumMod val="40000"/>
                  <a:lumOff val="60000"/>
                </a:srgbClr>
              </a:soli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4"/>
            <c:bubble3D val="0"/>
            <c:spPr>
              <a:solidFill>
                <a:srgbClr val="92D050"/>
              </a:soli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5"/>
            <c:bubble3D val="0"/>
            <c:spPr>
              <a:solidFill>
                <a:srgbClr val="003300"/>
              </a:soli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it-IT"/>
                      <a:t>RECENTI
DIMINUENTI</a:t>
                    </a:r>
                    <a:r>
                      <a:rPr lang="it-IT" smtClean="0"/>
                      <a:t>/</a:t>
                    </a:r>
                  </a:p>
                  <a:p>
                    <a:r>
                      <a:rPr lang="it-IT" smtClean="0"/>
                      <a:t>CESSANTI</a:t>
                    </a:r>
                    <a:r>
                      <a:rPr lang="it-IT"/>
                      <a:t>
IL CONSUMO
DI </a:t>
                    </a:r>
                    <a:r>
                      <a:rPr lang="it-IT" dirty="0" err="1"/>
                      <a:t>ADV</a:t>
                    </a:r>
                    <a:r>
                      <a:rPr lang="it-IT" dirty="0"/>
                      <a:t>
(12.900.000)
31.4%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numFmt formatCode="0.0%" sourceLinked="0"/>
            <c:spPr>
              <a:effectLst/>
            </c:spPr>
            <c:txPr>
              <a:bodyPr/>
              <a:lstStyle/>
              <a:p>
                <a:pPr>
                  <a:defRPr sz="1400" b="1" u="none" strike="noStrike" baseline="0">
                    <a:latin typeface="Bookman Old Style"/>
                    <a:ea typeface="Bookman Old Style"/>
                    <a:cs typeface="Bookman Old Style"/>
                  </a:defRPr>
                </a:pPr>
                <a:endParaRPr lang="it-IT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Marginali!$A$31:$A$33</c:f>
              <c:strCache>
                <c:ptCount val="3"/>
                <c:pt idx="0">
                  <c:v>RECENTI
DIMINUENTI/CESSANTI
IL CONSUMO
DI ADV
(12.900.000)</c:v>
                </c:pt>
                <c:pt idx="1">
                  <c:v>CON STABILE
CONSUMO RECENTE
DI ADV
(20.700.000)</c:v>
                </c:pt>
                <c:pt idx="2">
                  <c:v>RECENTI
INCREMENTANTI
IL CONSUMO
DI ADV
(7.600.000)</c:v>
                </c:pt>
              </c:strCache>
            </c:strRef>
          </c:cat>
          <c:val>
            <c:numRef>
              <c:f>Marginali!$B$31:$B$33</c:f>
              <c:numCache>
                <c:formatCode>0.0%</c:formatCode>
                <c:ptCount val="3"/>
                <c:pt idx="0">
                  <c:v>0.31374906539916991</c:v>
                </c:pt>
                <c:pt idx="1">
                  <c:v>0.50229656219482421</c:v>
                </c:pt>
                <c:pt idx="2">
                  <c:v>0.18395439147949219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c:spPr>
    </c:plotArea>
    <c:plotVisOnly val="1"/>
    <c:dispBlanksAs val="zero"/>
    <c:showDLblsOverMax val="0"/>
  </c:chart>
  <c:spPr>
    <a:noFill/>
    <a:ln>
      <a:noFill/>
    </a:ln>
  </c:spPr>
  <c:externalData r:id="rId2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0"/>
      <c:hPercent val="80"/>
      <c:rotY val="3"/>
      <c:depthPercent val="100"/>
      <c:rAngAx val="0"/>
      <c:perspective val="30"/>
    </c:view3D>
    <c:floor>
      <c:thickness val="0"/>
      <c:spPr>
        <a:noFill/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noFill/>
        <a:ln w="12700">
          <a:solidFill>
            <a:srgbClr val="808080"/>
          </a:solidFill>
          <a:prstDash val="solid"/>
        </a:ln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rgbClr val="9BBB59">
                <a:lumMod val="60000"/>
                <a:lumOff val="40000"/>
              </a:srgbClr>
            </a:solidFill>
            <a:ln w="25400">
              <a:noFill/>
            </a:ln>
            <a:scene3d>
              <a:camera prst="orthographicFront"/>
              <a:lightRig rig="threePt" dir="t"/>
            </a:scene3d>
            <a:sp3d prstMaterial="plastic">
              <a:bevelT w="203200" h="203200"/>
              <a:bevelB/>
            </a:sp3d>
          </c:spPr>
          <c:invertIfNegative val="0"/>
          <c:dLbls>
            <c:txPr>
              <a:bodyPr/>
              <a:lstStyle/>
              <a:p>
                <a:pPr>
                  <a:defRPr sz="1400" b="1">
                    <a:latin typeface="Bookman Old Style" pitchFamily="18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DATI!$H$517:$H$521</c:f>
              <c:strCache>
                <c:ptCount val="5"/>
                <c:pt idx="0">
                  <c:v>INCENTIVE</c:v>
                </c:pt>
                <c:pt idx="1">
                  <c:v>EVENTI ITINERANTI,
ROADSHOW</c:v>
                </c:pt>
                <c:pt idx="2">
                  <c:v>EVENTI 
A VALENZA SOCIALE,
A FAVORE DI ENTI NON PROFIT</c:v>
                </c:pt>
                <c:pt idx="3">
                  <c:v>CELEBRAZIONI, RICORRENZE</c:v>
                </c:pt>
                <c:pt idx="4">
                  <c:v>EVENTI REALIZZATI DAI 'MEDIA'
(TV, RADIO, 
GIORNALI, ECC.)</c:v>
                </c:pt>
              </c:strCache>
            </c:strRef>
          </c:cat>
          <c:val>
            <c:numRef>
              <c:f>DATI!$I$517:$I$521</c:f>
              <c:numCache>
                <c:formatCode>0.0%</c:formatCode>
                <c:ptCount val="5"/>
                <c:pt idx="0">
                  <c:v>0.37800000000000006</c:v>
                </c:pt>
                <c:pt idx="1">
                  <c:v>0.37400000000000005</c:v>
                </c:pt>
                <c:pt idx="2">
                  <c:v>0.37300000000000005</c:v>
                </c:pt>
                <c:pt idx="3">
                  <c:v>0.26200000000000001</c:v>
                </c:pt>
                <c:pt idx="4">
                  <c:v>0.23200000000000001</c:v>
                </c:pt>
              </c:numCache>
            </c:numRef>
          </c:val>
        </c:ser>
        <c:ser>
          <c:idx val="1"/>
          <c:order val="1"/>
          <c:spPr>
            <a:solidFill>
              <a:srgbClr val="008000"/>
            </a:solidFill>
            <a:scene3d>
              <a:camera prst="orthographicFront"/>
              <a:lightRig rig="threePt" dir="t"/>
            </a:scene3d>
            <a:sp3d>
              <a:bevelT h="101600"/>
              <a:bevelB w="101600"/>
            </a:sp3d>
          </c:spPr>
          <c:invertIfNegative val="0"/>
          <c:dLbls>
            <c:txPr>
              <a:bodyPr/>
              <a:lstStyle/>
              <a:p>
                <a:pPr>
                  <a:defRPr sz="1400" b="1">
                    <a:latin typeface="Bookman Old Style" pitchFamily="18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DATI!$H$517:$H$521</c:f>
              <c:strCache>
                <c:ptCount val="5"/>
                <c:pt idx="0">
                  <c:v>INCENTIVE</c:v>
                </c:pt>
                <c:pt idx="1">
                  <c:v>EVENTI ITINERANTI,
ROADSHOW</c:v>
                </c:pt>
                <c:pt idx="2">
                  <c:v>EVENTI 
A VALENZA SOCIALE,
A FAVORE DI ENTI NON PROFIT</c:v>
                </c:pt>
                <c:pt idx="3">
                  <c:v>CELEBRAZIONI, RICORRENZE</c:v>
                </c:pt>
                <c:pt idx="4">
                  <c:v>EVENTI REALIZZATI DAI 'MEDIA'
(TV, RADIO, 
GIORNALI, ECC.)</c:v>
                </c:pt>
              </c:strCache>
            </c:strRef>
          </c:cat>
          <c:val>
            <c:numRef>
              <c:f>DATI!$J$517:$J$521</c:f>
              <c:numCache>
                <c:formatCode>0.0%</c:formatCode>
                <c:ptCount val="5"/>
                <c:pt idx="0">
                  <c:v>0.64000000000000012</c:v>
                </c:pt>
                <c:pt idx="1">
                  <c:v>0.44</c:v>
                </c:pt>
                <c:pt idx="2">
                  <c:v>0.55000000000000004</c:v>
                </c:pt>
                <c:pt idx="3">
                  <c:v>0.39000000000000007</c:v>
                </c:pt>
                <c:pt idx="4">
                  <c:v>0.32000000000000006</c:v>
                </c:pt>
              </c:numCache>
            </c:numRef>
          </c:val>
          <c:shape val="cylinder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0"/>
        <c:gapDepth val="0"/>
        <c:shape val="box"/>
        <c:axId val="138267264"/>
        <c:axId val="138543488"/>
        <c:axId val="0"/>
      </c:bar3DChart>
      <c:catAx>
        <c:axId val="138267264"/>
        <c:scaling>
          <c:orientation val="maxMin"/>
        </c:scaling>
        <c:delete val="0"/>
        <c:axPos val="l"/>
        <c:majorTickMark val="out"/>
        <c:minorTickMark val="none"/>
        <c:tickLblPos val="nextTo"/>
        <c:spPr>
          <a:effectLst/>
        </c:spPr>
        <c:txPr>
          <a:bodyPr/>
          <a:lstStyle/>
          <a:p>
            <a:pPr>
              <a:defRPr sz="1400" b="1" u="none" strike="noStrike" baseline="0"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385434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8543488"/>
        <c:scaling>
          <c:orientation val="minMax"/>
          <c:max val="1"/>
          <c:min val="0"/>
        </c:scaling>
        <c:delete val="0"/>
        <c:axPos val="t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0%" sourceLinked="0"/>
        <c:majorTickMark val="out"/>
        <c:minorTickMark val="none"/>
        <c:tickLblPos val="nextTo"/>
        <c:spPr>
          <a:effectLst/>
        </c:spPr>
        <c:txPr>
          <a:bodyPr/>
          <a:lstStyle/>
          <a:p>
            <a:pPr>
              <a:defRPr sz="1000" b="0" i="0" u="none" strike="noStrike" baseline="0"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38267264"/>
        <c:crosses val="autoZero"/>
        <c:crossBetween val="between"/>
        <c:majorUnit val="0.2"/>
      </c:valAx>
    </c:plotArea>
    <c:plotVisOnly val="1"/>
    <c:dispBlanksAs val="gap"/>
    <c:showDLblsOverMax val="0"/>
  </c:chart>
  <c:spPr>
    <a:noFill/>
    <a:ln>
      <a:noFill/>
    </a:ln>
    <a:effectLst/>
  </c:sp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5"/>
      <c:hPercent val="75"/>
      <c:rotY val="0"/>
      <c:depthPercent val="10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892024946191498"/>
          <c:y val="0.30027980717340336"/>
          <c:w val="0.51995291776542896"/>
          <c:h val="0.52064632282582568"/>
        </c:manualLayout>
      </c:layout>
      <c:pie3DChart>
        <c:varyColors val="1"/>
        <c:ser>
          <c:idx val="0"/>
          <c:order val="0"/>
          <c:spPr>
            <a:ln w="2540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plastic">
              <a:bevelT w="152400" h="152400"/>
              <a:bevelB w="152400" h="152400"/>
            </a:sp3d>
          </c:spPr>
          <c:explosion val="4"/>
          <c:dPt>
            <c:idx val="0"/>
            <c:bubble3D val="0"/>
            <c:spPr>
              <a:solidFill>
                <a:srgbClr val="C00000"/>
              </a:soli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1"/>
            <c:bubble3D val="0"/>
            <c:spPr>
              <a:solidFill>
                <a:srgbClr val="FF6600"/>
              </a:soli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2"/>
            <c:bubble3D val="0"/>
            <c:spPr>
              <a:solidFill>
                <a:srgbClr val="FFCC00"/>
              </a:soli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3"/>
            <c:bubble3D val="0"/>
            <c:spPr>
              <a:solidFill>
                <a:srgbClr val="4BACC6">
                  <a:lumMod val="40000"/>
                  <a:lumOff val="60000"/>
                </a:srgbClr>
              </a:soli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4"/>
            <c:bubble3D val="0"/>
            <c:spPr>
              <a:solidFill>
                <a:srgbClr val="9BBB59">
                  <a:lumMod val="40000"/>
                  <a:lumOff val="60000"/>
                </a:srgbClr>
              </a:soli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5"/>
            <c:bubble3D val="0"/>
            <c:spPr>
              <a:solidFill>
                <a:srgbClr val="92D050"/>
              </a:soli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Pt>
            <c:idx val="6"/>
            <c:bubble3D val="0"/>
            <c:spPr>
              <a:solidFill>
                <a:srgbClr val="006600"/>
              </a:solidFill>
              <a:ln w="254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plastic">
                <a:bevelT w="152400" h="152400"/>
                <a:bevelB w="152400" h="152400"/>
              </a:sp3d>
            </c:spPr>
          </c:dPt>
          <c:dLbls>
            <c:dLbl>
              <c:idx val="4"/>
              <c:layout>
                <c:manualLayout>
                  <c:x val="-8.4611769095191358E-2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6"/>
              <c:layout>
                <c:manualLayout>
                  <c:x val="6.823529765741243E-2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numFmt formatCode="0.0%" sourceLinked="0"/>
            <c:spPr>
              <a:effectLst/>
            </c:spPr>
            <c:txPr>
              <a:bodyPr/>
              <a:lstStyle/>
              <a:p>
                <a:pPr>
                  <a:defRPr sz="1400" b="1" u="none" strike="noStrike" baseline="0">
                    <a:latin typeface="Bookman Old Style"/>
                    <a:ea typeface="Bookman Old Style"/>
                    <a:cs typeface="Bookman Old Style"/>
                  </a:defRPr>
                </a:pPr>
                <a:endParaRPr lang="it-IT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Marginali!$A$38:$A$44</c:f>
              <c:strCache>
                <c:ptCount val="7"/>
                <c:pt idx="0">
                  <c:v>I FUGGITIVI
(9.300.000)</c:v>
                </c:pt>
                <c:pt idx="1">
                  <c:v>I DEBOLI STABILI
(5.300.000)</c:v>
                </c:pt>
                <c:pt idx="2">
                  <c:v>I MEDI CALANTI
(3.400.000)</c:v>
                </c:pt>
                <c:pt idx="3">
                  <c:v>I MEDI STABILI
(12.700.000)</c:v>
                </c:pt>
                <c:pt idx="4">
                  <c:v>I MEDI CRESCENTI
(4.000.000)</c:v>
                </c:pt>
                <c:pt idx="5">
                  <c:v>I FORTI STABILI
(2.900.000)</c:v>
                </c:pt>
                <c:pt idx="6">
                  <c:v>I FORTI CRESCENTI
(3.600.000)</c:v>
                </c:pt>
              </c:strCache>
            </c:strRef>
          </c:cat>
          <c:val>
            <c:numRef>
              <c:f>Marginali!$B$38:$B$44</c:f>
              <c:numCache>
                <c:formatCode>0.0%</c:formatCode>
                <c:ptCount val="7"/>
                <c:pt idx="0">
                  <c:v>0.22596324920654298</c:v>
                </c:pt>
                <c:pt idx="1">
                  <c:v>0.12841405868530273</c:v>
                </c:pt>
                <c:pt idx="2">
                  <c:v>8.3181371688842778E-2</c:v>
                </c:pt>
                <c:pt idx="3">
                  <c:v>0.30812261581420897</c:v>
                </c:pt>
                <c:pt idx="4">
                  <c:v>9.6098804473876948E-2</c:v>
                </c:pt>
                <c:pt idx="5">
                  <c:v>7.0364303588867194E-2</c:v>
                </c:pt>
                <c:pt idx="6">
                  <c:v>8.7855596542358402E-2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c:spPr>
    </c:plotArea>
    <c:plotVisOnly val="1"/>
    <c:dispBlanksAs val="zero"/>
    <c:showDLblsOverMax val="0"/>
  </c:chart>
  <c:spPr>
    <a:noFill/>
    <a:ln>
      <a:noFill/>
    </a:ln>
  </c:sp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0"/>
      <c:hPercent val="80"/>
      <c:rotY val="0"/>
      <c:depthPercent val="100"/>
      <c:rAngAx val="0"/>
      <c:perspective val="30"/>
    </c:view3D>
    <c:floor>
      <c:thickness val="0"/>
      <c:spPr>
        <a:noFill/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noFill/>
        <a:ln w="12700">
          <a:solidFill>
            <a:srgbClr val="808080"/>
          </a:solidFill>
          <a:prstDash val="solid"/>
        </a:ln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rgbClr val="006600"/>
                </a:gs>
                <a:gs pos="60000">
                  <a:srgbClr val="92D050"/>
                </a:gs>
                <a:gs pos="100000">
                  <a:srgbClr val="9BBB59">
                    <a:lumMod val="60000"/>
                    <a:lumOff val="40000"/>
                  </a:srgbClr>
                </a:gs>
              </a:gsLst>
              <a:lin ang="16200000" scaled="1"/>
              <a:tileRect/>
            </a:gradFill>
            <a:ln w="25400">
              <a:noFill/>
            </a:ln>
            <a:scene3d>
              <a:camera prst="orthographicFront"/>
              <a:lightRig rig="threePt" dir="t"/>
            </a:scene3d>
            <a:sp3d prstMaterial="plastic">
              <a:bevelT w="203200" h="203200"/>
              <a:bevelB/>
            </a:sp3d>
          </c:spPr>
          <c:invertIfNegative val="0"/>
          <c:dPt>
            <c:idx val="1"/>
            <c:invertIfNegative val="0"/>
            <c:bubble3D val="0"/>
            <c:spPr>
              <a:solidFill>
                <a:srgbClr val="4BACC6">
                  <a:lumMod val="60000"/>
                  <a:lumOff val="40000"/>
                </a:srgbClr>
              </a:solidFill>
              <a:ln w="25400">
                <a:noFill/>
              </a:ln>
              <a:scene3d>
                <a:camera prst="orthographicFront"/>
                <a:lightRig rig="threePt" dir="t"/>
              </a:scene3d>
              <a:sp3d prstMaterial="plastic">
                <a:bevelT w="203200" h="203200"/>
                <a:bevelB/>
              </a:sp3d>
            </c:spPr>
          </c:dPt>
          <c:dLbls>
            <c:dLbl>
              <c:idx val="0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latin typeface="Bookman Old Style" pitchFamily="18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Marginali!$A$43:$A$46</c:f>
              <c:strCache>
                <c:ptCount val="4"/>
                <c:pt idx="0">
                  <c:v>SU INTERNET
(18.700.000)</c:v>
                </c:pt>
                <c:pt idx="1">
                  <c:v>SULLE TELEVISIONI
NAZIONALI GRATUITE
(RAI, MEDIASET, LA 7)
(17.400.000)</c:v>
                </c:pt>
                <c:pt idx="2">
                  <c:v>SUI MANIFESTI/
POSTER
(9.500.000)</c:v>
                </c:pt>
                <c:pt idx="3">
                  <c:v>NEL MATERIALE
INVIATO PER POSTA
O DISTRIBUITO
NEI PUNTI-VENDITA
(9.000.000)</c:v>
                </c:pt>
              </c:strCache>
            </c:strRef>
          </c:cat>
          <c:val>
            <c:numRef>
              <c:f>Marginali!$B$43:$B$46</c:f>
              <c:numCache>
                <c:formatCode>0.0%</c:formatCode>
                <c:ptCount val="4"/>
                <c:pt idx="0">
                  <c:v>0.45506038665771487</c:v>
                </c:pt>
                <c:pt idx="1">
                  <c:v>0.42356925964355469</c:v>
                </c:pt>
                <c:pt idx="2">
                  <c:v>0.23138948440551757</c:v>
                </c:pt>
                <c:pt idx="3">
                  <c:v>0.21821456909179687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0"/>
        <c:gapDepth val="0"/>
        <c:shape val="box"/>
        <c:axId val="118854784"/>
        <c:axId val="118862208"/>
        <c:axId val="0"/>
      </c:bar3DChart>
      <c:catAx>
        <c:axId val="118854784"/>
        <c:scaling>
          <c:orientation val="maxMin"/>
        </c:scaling>
        <c:delete val="0"/>
        <c:axPos val="l"/>
        <c:majorTickMark val="out"/>
        <c:minorTickMark val="none"/>
        <c:tickLblPos val="nextTo"/>
        <c:spPr>
          <a:effectLst/>
        </c:spPr>
        <c:txPr>
          <a:bodyPr/>
          <a:lstStyle/>
          <a:p>
            <a:pPr>
              <a:defRPr sz="1400" b="1" u="none" strike="noStrike" baseline="0"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188622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8862208"/>
        <c:scaling>
          <c:orientation val="minMax"/>
          <c:max val="1"/>
          <c:min val="0"/>
        </c:scaling>
        <c:delete val="0"/>
        <c:axPos val="t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0%" sourceLinked="0"/>
        <c:majorTickMark val="out"/>
        <c:minorTickMark val="none"/>
        <c:tickLblPos val="nextTo"/>
        <c:spPr>
          <a:effectLst/>
        </c:spPr>
        <c:txPr>
          <a:bodyPr/>
          <a:lstStyle/>
          <a:p>
            <a:pPr>
              <a:defRPr sz="1000" b="0" i="0" u="none" strike="noStrike" baseline="0"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18854784"/>
        <c:crosses val="autoZero"/>
        <c:crossBetween val="between"/>
        <c:majorUnit val="0.2"/>
      </c:valAx>
    </c:plotArea>
    <c:plotVisOnly val="1"/>
    <c:dispBlanksAs val="gap"/>
    <c:showDLblsOverMax val="0"/>
  </c:chart>
  <c:spPr>
    <a:noFill/>
    <a:ln>
      <a:noFill/>
    </a:ln>
    <a:effectLst/>
  </c:sp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0"/>
      <c:hPercent val="80"/>
      <c:rotY val="0"/>
      <c:depthPercent val="100"/>
      <c:rAngAx val="0"/>
      <c:perspective val="30"/>
    </c:view3D>
    <c:floor>
      <c:thickness val="0"/>
      <c:spPr>
        <a:noFill/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noFill/>
        <a:ln w="12700">
          <a:solidFill>
            <a:srgbClr val="808080"/>
          </a:solidFill>
          <a:prstDash val="solid"/>
        </a:ln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rgbClr val="006600"/>
                </a:gs>
                <a:gs pos="60000">
                  <a:srgbClr val="92D050"/>
                </a:gs>
                <a:gs pos="100000">
                  <a:srgbClr val="9BBB59">
                    <a:lumMod val="60000"/>
                    <a:lumOff val="40000"/>
                  </a:srgbClr>
                </a:gs>
              </a:gsLst>
              <a:lin ang="16200000" scaled="1"/>
              <a:tileRect/>
            </a:gradFill>
            <a:ln w="25400">
              <a:noFill/>
            </a:ln>
            <a:scene3d>
              <a:camera prst="orthographicFront"/>
              <a:lightRig rig="threePt" dir="t"/>
            </a:scene3d>
            <a:sp3d prstMaterial="plastic">
              <a:bevelT w="203200" h="203200"/>
              <a:bevelB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8064A2">
                  <a:lumMod val="75000"/>
                </a:srgbClr>
              </a:solidFill>
              <a:ln w="25400">
                <a:noFill/>
              </a:ln>
              <a:scene3d>
                <a:camera prst="orthographicFront"/>
                <a:lightRig rig="threePt" dir="t"/>
              </a:scene3d>
              <a:sp3d prstMaterial="plastic">
                <a:bevelT w="203200" h="203200"/>
                <a:bevelB/>
              </a:sp3d>
            </c:spPr>
          </c:dPt>
          <c:dPt>
            <c:idx val="1"/>
            <c:invertIfNegative val="0"/>
            <c:bubble3D val="0"/>
            <c:spPr>
              <a:solidFill>
                <a:srgbClr val="4BACC6">
                  <a:lumMod val="60000"/>
                  <a:lumOff val="40000"/>
                </a:srgbClr>
              </a:solidFill>
              <a:ln w="25400">
                <a:noFill/>
              </a:ln>
              <a:scene3d>
                <a:camera prst="orthographicFront"/>
                <a:lightRig rig="threePt" dir="t"/>
              </a:scene3d>
              <a:sp3d prstMaterial="plastic">
                <a:bevelT w="203200" h="203200"/>
                <a:bevelB/>
              </a:sp3d>
            </c:spPr>
          </c:dPt>
          <c:dPt>
            <c:idx val="2"/>
            <c:invertIfNegative val="0"/>
            <c:bubble3D val="0"/>
            <c:spPr>
              <a:solidFill>
                <a:srgbClr val="F79646">
                  <a:lumMod val="75000"/>
                </a:srgbClr>
              </a:solidFill>
              <a:ln w="25400">
                <a:noFill/>
              </a:ln>
              <a:scene3d>
                <a:camera prst="orthographicFront"/>
                <a:lightRig rig="threePt" dir="t"/>
              </a:scene3d>
              <a:sp3d prstMaterial="plastic">
                <a:bevelT w="203200" h="203200"/>
                <a:bevelB/>
              </a:sp3d>
            </c:spPr>
          </c:dPt>
          <c:dPt>
            <c:idx val="3"/>
            <c:invertIfNegative val="0"/>
            <c:bubble3D val="0"/>
            <c:spPr>
              <a:solidFill>
                <a:srgbClr val="4BACC6">
                  <a:lumMod val="60000"/>
                  <a:lumOff val="40000"/>
                </a:srgbClr>
              </a:solidFill>
              <a:ln w="25400">
                <a:noFill/>
              </a:ln>
              <a:scene3d>
                <a:camera prst="orthographicFront"/>
                <a:lightRig rig="threePt" dir="t"/>
              </a:scene3d>
              <a:sp3d prstMaterial="plastic">
                <a:bevelT w="203200" h="203200"/>
                <a:bevelB/>
              </a:sp3d>
            </c:spPr>
          </c:dPt>
          <c:dLbls>
            <c:dLbl>
              <c:idx val="0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latin typeface="Bookman Old Style" pitchFamily="18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Marginali!$A$47:$A$50</c:f>
              <c:strCache>
                <c:ptCount val="4"/>
                <c:pt idx="0">
                  <c:v>SULLE RADIO
NAZIONALI
(8.900.000)</c:v>
                </c:pt>
                <c:pt idx="1">
                  <c:v>SULLE TELEVISIONI
NAZIONALI A PAGAMENTO
(SKY, MEDIASET PLUS)
(8.900.000)</c:v>
                </c:pt>
                <c:pt idx="2">
                  <c:v>SUI QUOTIDIANI
GRATUITI O FREE PRESS
(METRO, LEGGO,
CITY, ECC.)
(8.700.000)</c:v>
                </c:pt>
                <c:pt idx="3">
                  <c:v>SULLE TELEVISIONI
LOCALI/REGIONALI
(8.200.000)</c:v>
                </c:pt>
              </c:strCache>
            </c:strRef>
          </c:cat>
          <c:val>
            <c:numRef>
              <c:f>Marginali!$B$47:$B$50</c:f>
              <c:numCache>
                <c:formatCode>0.0%</c:formatCode>
                <c:ptCount val="4"/>
                <c:pt idx="0">
                  <c:v>0.21619804382324218</c:v>
                </c:pt>
                <c:pt idx="1">
                  <c:v>0.2155368995666504</c:v>
                </c:pt>
                <c:pt idx="2">
                  <c:v>0.21021425247192382</c:v>
                </c:pt>
                <c:pt idx="3">
                  <c:v>0.20011634826660157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0"/>
        <c:gapDepth val="0"/>
        <c:shape val="box"/>
        <c:axId val="122060800"/>
        <c:axId val="122069376"/>
        <c:axId val="0"/>
      </c:bar3DChart>
      <c:catAx>
        <c:axId val="122060800"/>
        <c:scaling>
          <c:orientation val="maxMin"/>
        </c:scaling>
        <c:delete val="0"/>
        <c:axPos val="l"/>
        <c:majorTickMark val="out"/>
        <c:minorTickMark val="none"/>
        <c:tickLblPos val="nextTo"/>
        <c:spPr>
          <a:effectLst/>
        </c:spPr>
        <c:txPr>
          <a:bodyPr/>
          <a:lstStyle/>
          <a:p>
            <a:pPr>
              <a:defRPr sz="1400" b="1" u="none" strike="noStrike" baseline="0"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220693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2069376"/>
        <c:scaling>
          <c:orientation val="minMax"/>
          <c:max val="1"/>
          <c:min val="0"/>
        </c:scaling>
        <c:delete val="0"/>
        <c:axPos val="t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0%" sourceLinked="0"/>
        <c:majorTickMark val="out"/>
        <c:minorTickMark val="none"/>
        <c:tickLblPos val="nextTo"/>
        <c:spPr>
          <a:effectLst/>
        </c:spPr>
        <c:txPr>
          <a:bodyPr/>
          <a:lstStyle/>
          <a:p>
            <a:pPr>
              <a:defRPr sz="1000" b="0" i="0" u="none" strike="noStrike" baseline="0"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22060800"/>
        <c:crosses val="autoZero"/>
        <c:crossBetween val="between"/>
        <c:majorUnit val="0.2"/>
      </c:valAx>
    </c:plotArea>
    <c:plotVisOnly val="1"/>
    <c:dispBlanksAs val="gap"/>
    <c:showDLblsOverMax val="0"/>
  </c:chart>
  <c:spPr>
    <a:noFill/>
    <a:ln>
      <a:noFill/>
    </a:ln>
    <a:effectLst/>
  </c:sp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0"/>
      <c:hPercent val="80"/>
      <c:rotY val="0"/>
      <c:depthPercent val="100"/>
      <c:rAngAx val="0"/>
      <c:perspective val="30"/>
    </c:view3D>
    <c:floor>
      <c:thickness val="0"/>
      <c:spPr>
        <a:noFill/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noFill/>
        <a:ln w="12700">
          <a:solidFill>
            <a:srgbClr val="808080"/>
          </a:solidFill>
          <a:prstDash val="solid"/>
        </a:ln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rgbClr val="006600"/>
                </a:gs>
                <a:gs pos="60000">
                  <a:srgbClr val="92D050"/>
                </a:gs>
                <a:gs pos="100000">
                  <a:srgbClr val="9BBB59">
                    <a:lumMod val="60000"/>
                    <a:lumOff val="40000"/>
                  </a:srgbClr>
                </a:gs>
              </a:gsLst>
              <a:lin ang="16200000" scaled="1"/>
              <a:tileRect/>
            </a:gradFill>
            <a:ln w="25400">
              <a:noFill/>
            </a:ln>
            <a:scene3d>
              <a:camera prst="orthographicFront"/>
              <a:lightRig rig="threePt" dir="t"/>
            </a:scene3d>
            <a:sp3d prstMaterial="plastic">
              <a:bevelT w="203200" h="203200"/>
              <a:bevelB/>
            </a:sp3d>
          </c:spPr>
          <c:invertIfNegative val="0"/>
          <c:dPt>
            <c:idx val="1"/>
            <c:invertIfNegative val="0"/>
            <c:bubble3D val="0"/>
            <c:spPr>
              <a:solidFill>
                <a:srgbClr val="F79646">
                  <a:lumMod val="75000"/>
                </a:srgbClr>
              </a:solidFill>
              <a:ln w="25400">
                <a:noFill/>
              </a:ln>
              <a:scene3d>
                <a:camera prst="orthographicFront"/>
                <a:lightRig rig="threePt" dir="t"/>
              </a:scene3d>
              <a:sp3d prstMaterial="plastic">
                <a:bevelT w="203200" h="203200"/>
                <a:bevelB/>
              </a:sp3d>
            </c:spPr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 w="25400">
                <a:noFill/>
              </a:ln>
              <a:scene3d>
                <a:camera prst="orthographicFront"/>
                <a:lightRig rig="threePt" dir="t"/>
              </a:scene3d>
              <a:sp3d prstMaterial="plastic">
                <a:bevelT w="203200" h="203200"/>
                <a:bevelB/>
              </a:sp3d>
            </c:spPr>
          </c:dPt>
          <c:dPt>
            <c:idx val="3"/>
            <c:invertIfNegative val="0"/>
            <c:bubble3D val="0"/>
            <c:spPr>
              <a:solidFill>
                <a:srgbClr val="8064A2">
                  <a:lumMod val="75000"/>
                </a:srgbClr>
              </a:solidFill>
              <a:ln w="25400">
                <a:noFill/>
              </a:ln>
              <a:scene3d>
                <a:camera prst="orthographicFront"/>
                <a:lightRig rig="threePt" dir="t"/>
              </a:scene3d>
              <a:sp3d prstMaterial="plastic">
                <a:bevelT w="203200" h="203200"/>
                <a:bevelB/>
              </a:sp3d>
            </c:spPr>
          </c:dPt>
          <c:dLbls>
            <c:dLbl>
              <c:idx val="0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latin typeface="Bookman Old Style" pitchFamily="18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Marginali!$A$51:$A$54</c:f>
              <c:strCache>
                <c:ptCount val="4"/>
                <c:pt idx="0">
                  <c:v>AL CINEMA
(7.400.000)</c:v>
                </c:pt>
                <c:pt idx="1">
                  <c:v>SUI QUOTIDIANI
LOCALI/REGIONALI
(7.100.000)</c:v>
                </c:pt>
                <c:pt idx="2">
                  <c:v>SUI PERIODICI/
RIVISTE SPECIALIZZATI
(6.800.000)</c:v>
                </c:pt>
                <c:pt idx="3">
                  <c:v>SULLE RADIO LOCALI
(6.100.000)</c:v>
                </c:pt>
              </c:strCache>
            </c:strRef>
          </c:cat>
          <c:val>
            <c:numRef>
              <c:f>Marginali!$B$51:$B$54</c:f>
              <c:numCache>
                <c:formatCode>0.0%</c:formatCode>
                <c:ptCount val="4"/>
                <c:pt idx="0">
                  <c:v>0.17890653610229493</c:v>
                </c:pt>
                <c:pt idx="1">
                  <c:v>0.17150800704956054</c:v>
                </c:pt>
                <c:pt idx="2">
                  <c:v>0.16402318954467773</c:v>
                </c:pt>
                <c:pt idx="3">
                  <c:v>0.14796176910400391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0"/>
        <c:gapDepth val="0"/>
        <c:shape val="box"/>
        <c:axId val="122086528"/>
        <c:axId val="122400768"/>
        <c:axId val="0"/>
      </c:bar3DChart>
      <c:catAx>
        <c:axId val="122086528"/>
        <c:scaling>
          <c:orientation val="maxMin"/>
        </c:scaling>
        <c:delete val="0"/>
        <c:axPos val="l"/>
        <c:majorTickMark val="out"/>
        <c:minorTickMark val="none"/>
        <c:tickLblPos val="nextTo"/>
        <c:spPr>
          <a:effectLst/>
        </c:spPr>
        <c:txPr>
          <a:bodyPr/>
          <a:lstStyle/>
          <a:p>
            <a:pPr>
              <a:defRPr sz="1400" b="1" u="none" strike="noStrike" baseline="0"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224007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2400768"/>
        <c:scaling>
          <c:orientation val="minMax"/>
          <c:max val="1"/>
          <c:min val="0"/>
        </c:scaling>
        <c:delete val="0"/>
        <c:axPos val="t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0%" sourceLinked="0"/>
        <c:majorTickMark val="out"/>
        <c:minorTickMark val="none"/>
        <c:tickLblPos val="nextTo"/>
        <c:spPr>
          <a:effectLst/>
        </c:spPr>
        <c:txPr>
          <a:bodyPr/>
          <a:lstStyle/>
          <a:p>
            <a:pPr>
              <a:defRPr sz="1000" b="0" i="0" u="none" strike="noStrike" baseline="0"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22086528"/>
        <c:crosses val="autoZero"/>
        <c:crossBetween val="between"/>
        <c:majorUnit val="0.2"/>
      </c:valAx>
    </c:plotArea>
    <c:plotVisOnly val="1"/>
    <c:dispBlanksAs val="gap"/>
    <c:showDLblsOverMax val="0"/>
  </c:chart>
  <c:spPr>
    <a:noFill/>
    <a:ln>
      <a:noFill/>
    </a:ln>
    <a:effectLst/>
  </c:sp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0"/>
      <c:hPercent val="80"/>
      <c:rotY val="0"/>
      <c:depthPercent val="100"/>
      <c:rAngAx val="0"/>
      <c:perspective val="30"/>
    </c:view3D>
    <c:floor>
      <c:thickness val="0"/>
      <c:spPr>
        <a:noFill/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noFill/>
        <a:ln w="12700">
          <a:solidFill>
            <a:srgbClr val="808080"/>
          </a:solidFill>
          <a:prstDash val="solid"/>
        </a:ln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rgbClr val="006600"/>
                </a:gs>
                <a:gs pos="60000">
                  <a:srgbClr val="92D050"/>
                </a:gs>
                <a:gs pos="100000">
                  <a:srgbClr val="9BBB59">
                    <a:lumMod val="60000"/>
                    <a:lumOff val="40000"/>
                  </a:srgbClr>
                </a:gs>
              </a:gsLst>
              <a:lin ang="16200000" scaled="1"/>
              <a:tileRect/>
            </a:gradFill>
            <a:ln w="25400">
              <a:noFill/>
            </a:ln>
            <a:scene3d>
              <a:camera prst="orthographicFront"/>
              <a:lightRig rig="threePt" dir="t"/>
            </a:scene3d>
            <a:sp3d prstMaterial="plastic">
              <a:bevelT w="203200" h="203200"/>
              <a:bevelB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 w="25400">
                <a:noFill/>
              </a:ln>
              <a:scene3d>
                <a:camera prst="orthographicFront"/>
                <a:lightRig rig="threePt" dir="t"/>
              </a:scene3d>
              <a:sp3d prstMaterial="plastic">
                <a:bevelT w="203200" h="203200"/>
                <a:bevelB/>
              </a:sp3d>
            </c:spPr>
          </c:dPt>
          <c:dPt>
            <c:idx val="1"/>
            <c:invertIfNegative val="0"/>
            <c:bubble3D val="0"/>
            <c:spPr>
              <a:solidFill>
                <a:srgbClr val="F79646">
                  <a:lumMod val="75000"/>
                </a:srgbClr>
              </a:solidFill>
              <a:ln w="25400">
                <a:noFill/>
              </a:ln>
              <a:scene3d>
                <a:camera prst="orthographicFront"/>
                <a:lightRig rig="threePt" dir="t"/>
              </a:scene3d>
              <a:sp3d prstMaterial="plastic">
                <a:bevelT w="203200" h="203200"/>
                <a:bevelB/>
              </a:sp3d>
            </c:spPr>
          </c:dPt>
          <c:dPt>
            <c:idx val="2"/>
            <c:invertIfNegative val="0"/>
            <c:bubble3D val="0"/>
            <c:spPr>
              <a:solidFill>
                <a:srgbClr val="F79646">
                  <a:lumMod val="75000"/>
                </a:srgbClr>
              </a:solidFill>
              <a:ln w="25400">
                <a:noFill/>
              </a:ln>
              <a:scene3d>
                <a:camera prst="orthographicFront"/>
                <a:lightRig rig="threePt" dir="t"/>
              </a:scene3d>
              <a:sp3d prstMaterial="plastic">
                <a:bevelT w="203200" h="203200"/>
                <a:bevelB/>
              </a:sp3d>
            </c:spPr>
          </c:dPt>
          <c:dLbls>
            <c:dLbl>
              <c:idx val="0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latin typeface="Bookman Old Style" pitchFamily="18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Marginali!$A$55:$A$57</c:f>
              <c:strCache>
                <c:ptCount val="3"/>
                <c:pt idx="0">
                  <c:v>SUI PERIODICI/RIVISTE
NON SPECIALIZZATI
(5.700.000)</c:v>
                </c:pt>
                <c:pt idx="1">
                  <c:v>SUI QUOTIDIANI NAZIONALI
NON SPECIALIZZATI
(5.500.000)</c:v>
                </c:pt>
                <c:pt idx="2">
                  <c:v>SUI QUOTIDIANI SPECIALIZZATI
(IN ECONOMIA, SPORT, ECC.)
(5.300.000)</c:v>
                </c:pt>
              </c:strCache>
            </c:strRef>
          </c:cat>
          <c:val>
            <c:numRef>
              <c:f>Marginali!$B$55:$B$57</c:f>
              <c:numCache>
                <c:formatCode>0.0%</c:formatCode>
                <c:ptCount val="3"/>
                <c:pt idx="0">
                  <c:v>0.13916451454162598</c:v>
                </c:pt>
                <c:pt idx="1">
                  <c:v>0.13294778823852538</c:v>
                </c:pt>
                <c:pt idx="2">
                  <c:v>0.12872107505798339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0"/>
        <c:gapDepth val="0"/>
        <c:shape val="box"/>
        <c:axId val="122412416"/>
        <c:axId val="122764672"/>
        <c:axId val="0"/>
      </c:bar3DChart>
      <c:catAx>
        <c:axId val="122412416"/>
        <c:scaling>
          <c:orientation val="maxMin"/>
        </c:scaling>
        <c:delete val="0"/>
        <c:axPos val="l"/>
        <c:majorTickMark val="out"/>
        <c:minorTickMark val="none"/>
        <c:tickLblPos val="nextTo"/>
        <c:spPr>
          <a:effectLst/>
        </c:spPr>
        <c:txPr>
          <a:bodyPr/>
          <a:lstStyle/>
          <a:p>
            <a:pPr>
              <a:defRPr sz="1400" b="1" u="none" strike="noStrike" baseline="0"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227646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2764672"/>
        <c:scaling>
          <c:orientation val="minMax"/>
          <c:max val="1"/>
          <c:min val="0"/>
        </c:scaling>
        <c:delete val="0"/>
        <c:axPos val="t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0%" sourceLinked="0"/>
        <c:majorTickMark val="out"/>
        <c:minorTickMark val="none"/>
        <c:tickLblPos val="nextTo"/>
        <c:spPr>
          <a:effectLst/>
        </c:spPr>
        <c:txPr>
          <a:bodyPr/>
          <a:lstStyle/>
          <a:p>
            <a:pPr>
              <a:defRPr sz="1000" b="0" i="0" u="none" strike="noStrike" baseline="0">
                <a:latin typeface="Bookman Old Style"/>
                <a:ea typeface="Bookman Old Style"/>
                <a:cs typeface="Bookman Old Style"/>
              </a:defRPr>
            </a:pPr>
            <a:endParaRPr lang="it-IT"/>
          </a:p>
        </c:txPr>
        <c:crossAx val="122412416"/>
        <c:crosses val="autoZero"/>
        <c:crossBetween val="between"/>
        <c:majorUnit val="0.2"/>
      </c:valAx>
    </c:plotArea>
    <c:plotVisOnly val="1"/>
    <c:dispBlanksAs val="gap"/>
    <c:showDLblsOverMax val="0"/>
  </c:chart>
  <c:spPr>
    <a:noFill/>
    <a:ln>
      <a:noFill/>
    </a:ln>
    <a:effectLst/>
  </c:spPr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9940D9-2975-43B5-B754-9324337AAF78}" type="doc">
      <dgm:prSet loTypeId="urn:microsoft.com/office/officeart/2005/8/layout/vList2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it-IT"/>
        </a:p>
      </dgm:t>
    </dgm:pt>
    <dgm:pt modelId="{E987B3A2-543E-4986-8875-D1DB1C3A7EB6}">
      <dgm:prSet phldrT="[Testo]"/>
      <dgm:spPr/>
      <dgm:t>
        <a:bodyPr/>
        <a:lstStyle/>
        <a:p>
          <a:r>
            <a:rPr lang="it-IT" dirty="0" smtClean="0"/>
            <a:t>Calo di ricordo dell'</a:t>
          </a:r>
          <a:r>
            <a:rPr lang="it-IT" dirty="0" err="1" smtClean="0"/>
            <a:t>adv</a:t>
          </a:r>
          <a:endParaRPr lang="it-IT" dirty="0"/>
        </a:p>
      </dgm:t>
    </dgm:pt>
    <dgm:pt modelId="{043DB736-9587-4F9A-A20A-1DC9501F6F35}" type="parTrans" cxnId="{B68F5C02-150F-4044-9772-F2EB797B78D8}">
      <dgm:prSet/>
      <dgm:spPr/>
      <dgm:t>
        <a:bodyPr/>
        <a:lstStyle/>
        <a:p>
          <a:endParaRPr lang="it-IT"/>
        </a:p>
      </dgm:t>
    </dgm:pt>
    <dgm:pt modelId="{9F503D05-4E8B-44C6-93A2-A375964BF5A6}" type="sibTrans" cxnId="{B68F5C02-150F-4044-9772-F2EB797B78D8}">
      <dgm:prSet/>
      <dgm:spPr/>
      <dgm:t>
        <a:bodyPr/>
        <a:lstStyle/>
        <a:p>
          <a:endParaRPr lang="it-IT"/>
        </a:p>
      </dgm:t>
    </dgm:pt>
    <dgm:pt modelId="{76E5FFF2-4804-4F99-9957-F8BFF1C4D39C}">
      <dgm:prSet phldrT="[Testo]"/>
      <dgm:spPr/>
      <dgm:t>
        <a:bodyPr/>
        <a:lstStyle/>
        <a:p>
          <a:r>
            <a:rPr lang="it-IT" dirty="0" smtClean="0"/>
            <a:t>Calo di ricordo della marca dello spot</a:t>
          </a:r>
          <a:endParaRPr lang="it-IT" dirty="0"/>
        </a:p>
      </dgm:t>
    </dgm:pt>
    <dgm:pt modelId="{FCFE74CB-9372-4D31-BB3C-36329D34884F}" type="parTrans" cxnId="{89FD58F9-80A4-4002-A2F0-B392D718A037}">
      <dgm:prSet/>
      <dgm:spPr/>
      <dgm:t>
        <a:bodyPr/>
        <a:lstStyle/>
        <a:p>
          <a:endParaRPr lang="it-IT"/>
        </a:p>
      </dgm:t>
    </dgm:pt>
    <dgm:pt modelId="{1D087653-220E-45E1-B7AF-EC429B058210}" type="sibTrans" cxnId="{89FD58F9-80A4-4002-A2F0-B392D718A037}">
      <dgm:prSet/>
      <dgm:spPr/>
      <dgm:t>
        <a:bodyPr/>
        <a:lstStyle/>
        <a:p>
          <a:endParaRPr lang="it-IT"/>
        </a:p>
      </dgm:t>
    </dgm:pt>
    <dgm:pt modelId="{04123600-2C75-4DAE-A8E2-FF9C407C944E}">
      <dgm:prSet phldrT="[Testo]"/>
      <dgm:spPr/>
      <dgm:t>
        <a:bodyPr/>
        <a:lstStyle/>
        <a:p>
          <a:r>
            <a:rPr lang="it-IT" dirty="0" smtClean="0"/>
            <a:t>Calo di gradimento per l'</a:t>
          </a:r>
          <a:r>
            <a:rPr lang="it-IT" dirty="0" err="1" smtClean="0"/>
            <a:t>adv</a:t>
          </a:r>
          <a:endParaRPr lang="it-IT" dirty="0"/>
        </a:p>
      </dgm:t>
    </dgm:pt>
    <dgm:pt modelId="{C6FB1B9A-8B5D-4CD6-ABF8-52877DF6CEDB}" type="parTrans" cxnId="{F88C1F24-8D76-412F-8215-11A8C44DC7CA}">
      <dgm:prSet/>
      <dgm:spPr/>
      <dgm:t>
        <a:bodyPr/>
        <a:lstStyle/>
        <a:p>
          <a:endParaRPr lang="it-IT"/>
        </a:p>
      </dgm:t>
    </dgm:pt>
    <dgm:pt modelId="{4F7E89D2-3F19-43BA-9BEA-40664A18C78F}" type="sibTrans" cxnId="{F88C1F24-8D76-412F-8215-11A8C44DC7CA}">
      <dgm:prSet/>
      <dgm:spPr/>
      <dgm:t>
        <a:bodyPr/>
        <a:lstStyle/>
        <a:p>
          <a:endParaRPr lang="it-IT"/>
        </a:p>
      </dgm:t>
    </dgm:pt>
    <dgm:pt modelId="{8F4CA670-8550-4ED8-A23B-0F6040AD0670}">
      <dgm:prSet phldrT="[Testo]"/>
      <dgm:spPr/>
      <dgm:t>
        <a:bodyPr/>
        <a:lstStyle/>
        <a:p>
          <a:r>
            <a:rPr lang="it-IT" dirty="0" smtClean="0"/>
            <a:t>Calo di conoscenza afferente / contributo all'immagine di marca</a:t>
          </a:r>
          <a:endParaRPr lang="it-IT" dirty="0"/>
        </a:p>
      </dgm:t>
    </dgm:pt>
    <dgm:pt modelId="{D43F09D9-F463-4B90-B6D8-4B49916F8793}" type="parTrans" cxnId="{226ECF92-87F8-4433-BBE2-A2BF2CEAC23B}">
      <dgm:prSet/>
      <dgm:spPr/>
      <dgm:t>
        <a:bodyPr/>
        <a:lstStyle/>
        <a:p>
          <a:endParaRPr lang="it-IT"/>
        </a:p>
      </dgm:t>
    </dgm:pt>
    <dgm:pt modelId="{74A20F11-123C-4327-B975-E5EB6FDB5CDB}" type="sibTrans" cxnId="{226ECF92-87F8-4433-BBE2-A2BF2CEAC23B}">
      <dgm:prSet/>
      <dgm:spPr/>
      <dgm:t>
        <a:bodyPr/>
        <a:lstStyle/>
        <a:p>
          <a:endParaRPr lang="it-IT"/>
        </a:p>
      </dgm:t>
    </dgm:pt>
    <dgm:pt modelId="{6D394AEF-09E7-4250-B88E-A3B14B2CC3EC}">
      <dgm:prSet phldrT="[Testo]"/>
      <dgm:spPr/>
      <dgm:t>
        <a:bodyPr/>
        <a:lstStyle/>
        <a:p>
          <a:r>
            <a:rPr lang="it-IT" dirty="0" smtClean="0"/>
            <a:t>Calo del ricordo 'a </a:t>
          </a:r>
          <a:r>
            <a:rPr lang="it-IT" dirty="0" err="1" smtClean="0"/>
            <a:t>lungo'</a:t>
          </a:r>
          <a:endParaRPr lang="it-IT" dirty="0"/>
        </a:p>
      </dgm:t>
    </dgm:pt>
    <dgm:pt modelId="{5EF3A20D-E726-4867-B81B-B55DC7DE7C34}" type="parTrans" cxnId="{3900B966-A77C-47D3-AC74-B19C07AC1F26}">
      <dgm:prSet/>
      <dgm:spPr/>
      <dgm:t>
        <a:bodyPr/>
        <a:lstStyle/>
        <a:p>
          <a:endParaRPr lang="it-IT"/>
        </a:p>
      </dgm:t>
    </dgm:pt>
    <dgm:pt modelId="{DBDB2C4B-C9D1-444F-8C03-4178F0211754}" type="sibTrans" cxnId="{3900B966-A77C-47D3-AC74-B19C07AC1F26}">
      <dgm:prSet/>
      <dgm:spPr/>
      <dgm:t>
        <a:bodyPr/>
        <a:lstStyle/>
        <a:p>
          <a:endParaRPr lang="it-IT"/>
        </a:p>
      </dgm:t>
    </dgm:pt>
    <dgm:pt modelId="{DDCAEF59-BFEE-4C7F-8DCB-728417214488}" type="pres">
      <dgm:prSet presAssocID="{DE9940D9-2975-43B5-B754-9324337AAF7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CA5380B9-EED2-48F2-8EEC-40F5E3A1E3CA}" type="pres">
      <dgm:prSet presAssocID="{E987B3A2-543E-4986-8875-D1DB1C3A7EB6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0F3088C-DDA2-44C0-AF1C-0EDDFED982AE}" type="pres">
      <dgm:prSet presAssocID="{9F503D05-4E8B-44C6-93A2-A375964BF5A6}" presName="spacer" presStyleCnt="0"/>
      <dgm:spPr/>
    </dgm:pt>
    <dgm:pt modelId="{6098AA49-99A5-4137-B2C8-969F1F35FE68}" type="pres">
      <dgm:prSet presAssocID="{76E5FFF2-4804-4F99-9957-F8BFF1C4D39C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868B2A0-B3AB-4D74-A46A-A92E156EBB55}" type="pres">
      <dgm:prSet presAssocID="{1D087653-220E-45E1-B7AF-EC429B058210}" presName="spacer" presStyleCnt="0"/>
      <dgm:spPr/>
    </dgm:pt>
    <dgm:pt modelId="{88CE341F-B5E7-4098-807D-0975F958BBDD}" type="pres">
      <dgm:prSet presAssocID="{04123600-2C75-4DAE-A8E2-FF9C407C944E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BAEC505-E947-4FF1-8D58-770D6D7CC842}" type="pres">
      <dgm:prSet presAssocID="{4F7E89D2-3F19-43BA-9BEA-40664A18C78F}" presName="spacer" presStyleCnt="0"/>
      <dgm:spPr/>
    </dgm:pt>
    <dgm:pt modelId="{3DDDF56A-752C-44F3-8068-48E91DEA25B6}" type="pres">
      <dgm:prSet presAssocID="{8F4CA670-8550-4ED8-A23B-0F6040AD0670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9BB1C98-1F87-4234-8D55-CF6C751C3096}" type="pres">
      <dgm:prSet presAssocID="{74A20F11-123C-4327-B975-E5EB6FDB5CDB}" presName="spacer" presStyleCnt="0"/>
      <dgm:spPr/>
    </dgm:pt>
    <dgm:pt modelId="{015E3166-8F67-4148-A277-A669C96D8DE3}" type="pres">
      <dgm:prSet presAssocID="{6D394AEF-09E7-4250-B88E-A3B14B2CC3EC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B68F5C02-150F-4044-9772-F2EB797B78D8}" srcId="{DE9940D9-2975-43B5-B754-9324337AAF78}" destId="{E987B3A2-543E-4986-8875-D1DB1C3A7EB6}" srcOrd="0" destOrd="0" parTransId="{043DB736-9587-4F9A-A20A-1DC9501F6F35}" sibTransId="{9F503D05-4E8B-44C6-93A2-A375964BF5A6}"/>
    <dgm:cxn modelId="{89FD58F9-80A4-4002-A2F0-B392D718A037}" srcId="{DE9940D9-2975-43B5-B754-9324337AAF78}" destId="{76E5FFF2-4804-4F99-9957-F8BFF1C4D39C}" srcOrd="1" destOrd="0" parTransId="{FCFE74CB-9372-4D31-BB3C-36329D34884F}" sibTransId="{1D087653-220E-45E1-B7AF-EC429B058210}"/>
    <dgm:cxn modelId="{583AB37D-DD1F-4803-870B-D671E3945324}" type="presOf" srcId="{8F4CA670-8550-4ED8-A23B-0F6040AD0670}" destId="{3DDDF56A-752C-44F3-8068-48E91DEA25B6}" srcOrd="0" destOrd="0" presId="urn:microsoft.com/office/officeart/2005/8/layout/vList2"/>
    <dgm:cxn modelId="{B3113783-AD40-4BAD-A743-D87A619F83B5}" type="presOf" srcId="{76E5FFF2-4804-4F99-9957-F8BFF1C4D39C}" destId="{6098AA49-99A5-4137-B2C8-969F1F35FE68}" srcOrd="0" destOrd="0" presId="urn:microsoft.com/office/officeart/2005/8/layout/vList2"/>
    <dgm:cxn modelId="{2EC6971E-F82A-43C0-812A-25BBDC468C16}" type="presOf" srcId="{04123600-2C75-4DAE-A8E2-FF9C407C944E}" destId="{88CE341F-B5E7-4098-807D-0975F958BBDD}" srcOrd="0" destOrd="0" presId="urn:microsoft.com/office/officeart/2005/8/layout/vList2"/>
    <dgm:cxn modelId="{9DA3087A-A2A7-4CA6-A841-4C57A709E859}" type="presOf" srcId="{6D394AEF-09E7-4250-B88E-A3B14B2CC3EC}" destId="{015E3166-8F67-4148-A277-A669C96D8DE3}" srcOrd="0" destOrd="0" presId="urn:microsoft.com/office/officeart/2005/8/layout/vList2"/>
    <dgm:cxn modelId="{226ECF92-87F8-4433-BBE2-A2BF2CEAC23B}" srcId="{DE9940D9-2975-43B5-B754-9324337AAF78}" destId="{8F4CA670-8550-4ED8-A23B-0F6040AD0670}" srcOrd="3" destOrd="0" parTransId="{D43F09D9-F463-4B90-B6D8-4B49916F8793}" sibTransId="{74A20F11-123C-4327-B975-E5EB6FDB5CDB}"/>
    <dgm:cxn modelId="{31BD6234-135E-4077-B366-0E85932F1097}" type="presOf" srcId="{E987B3A2-543E-4986-8875-D1DB1C3A7EB6}" destId="{CA5380B9-EED2-48F2-8EEC-40F5E3A1E3CA}" srcOrd="0" destOrd="0" presId="urn:microsoft.com/office/officeart/2005/8/layout/vList2"/>
    <dgm:cxn modelId="{F88C1F24-8D76-412F-8215-11A8C44DC7CA}" srcId="{DE9940D9-2975-43B5-B754-9324337AAF78}" destId="{04123600-2C75-4DAE-A8E2-FF9C407C944E}" srcOrd="2" destOrd="0" parTransId="{C6FB1B9A-8B5D-4CD6-ABF8-52877DF6CEDB}" sibTransId="{4F7E89D2-3F19-43BA-9BEA-40664A18C78F}"/>
    <dgm:cxn modelId="{171D1D75-3E7E-4ED3-989D-70830A46F68E}" type="presOf" srcId="{DE9940D9-2975-43B5-B754-9324337AAF78}" destId="{DDCAEF59-BFEE-4C7F-8DCB-728417214488}" srcOrd="0" destOrd="0" presId="urn:microsoft.com/office/officeart/2005/8/layout/vList2"/>
    <dgm:cxn modelId="{3900B966-A77C-47D3-AC74-B19C07AC1F26}" srcId="{DE9940D9-2975-43B5-B754-9324337AAF78}" destId="{6D394AEF-09E7-4250-B88E-A3B14B2CC3EC}" srcOrd="4" destOrd="0" parTransId="{5EF3A20D-E726-4867-B81B-B55DC7DE7C34}" sibTransId="{DBDB2C4B-C9D1-444F-8C03-4178F0211754}"/>
    <dgm:cxn modelId="{E458AEF9-58D0-479D-998A-9AE77190607B}" type="presParOf" srcId="{DDCAEF59-BFEE-4C7F-8DCB-728417214488}" destId="{CA5380B9-EED2-48F2-8EEC-40F5E3A1E3CA}" srcOrd="0" destOrd="0" presId="urn:microsoft.com/office/officeart/2005/8/layout/vList2"/>
    <dgm:cxn modelId="{2D7A6CDE-2EED-4DEB-91A8-1565EC8048CA}" type="presParOf" srcId="{DDCAEF59-BFEE-4C7F-8DCB-728417214488}" destId="{90F3088C-DDA2-44C0-AF1C-0EDDFED982AE}" srcOrd="1" destOrd="0" presId="urn:microsoft.com/office/officeart/2005/8/layout/vList2"/>
    <dgm:cxn modelId="{7C94B3E2-9623-41BD-BA11-B9231E9F60D4}" type="presParOf" srcId="{DDCAEF59-BFEE-4C7F-8DCB-728417214488}" destId="{6098AA49-99A5-4137-B2C8-969F1F35FE68}" srcOrd="2" destOrd="0" presId="urn:microsoft.com/office/officeart/2005/8/layout/vList2"/>
    <dgm:cxn modelId="{934E5D54-4C08-47FC-BB1A-D4B1E21698A7}" type="presParOf" srcId="{DDCAEF59-BFEE-4C7F-8DCB-728417214488}" destId="{9868B2A0-B3AB-4D74-A46A-A92E156EBB55}" srcOrd="3" destOrd="0" presId="urn:microsoft.com/office/officeart/2005/8/layout/vList2"/>
    <dgm:cxn modelId="{3B19A9BE-6726-498C-94DF-651F6FF3ED43}" type="presParOf" srcId="{DDCAEF59-BFEE-4C7F-8DCB-728417214488}" destId="{88CE341F-B5E7-4098-807D-0975F958BBDD}" srcOrd="4" destOrd="0" presId="urn:microsoft.com/office/officeart/2005/8/layout/vList2"/>
    <dgm:cxn modelId="{DA0FC82A-6FDC-4122-803D-F8CFA0B4255D}" type="presParOf" srcId="{DDCAEF59-BFEE-4C7F-8DCB-728417214488}" destId="{CBAEC505-E947-4FF1-8D58-770D6D7CC842}" srcOrd="5" destOrd="0" presId="urn:microsoft.com/office/officeart/2005/8/layout/vList2"/>
    <dgm:cxn modelId="{6E9FDE09-3DD0-45E7-B67D-DB39DDBD5F6D}" type="presParOf" srcId="{DDCAEF59-BFEE-4C7F-8DCB-728417214488}" destId="{3DDDF56A-752C-44F3-8068-48E91DEA25B6}" srcOrd="6" destOrd="0" presId="urn:microsoft.com/office/officeart/2005/8/layout/vList2"/>
    <dgm:cxn modelId="{97BC04BA-18AC-4BCA-8B21-1A7BC8D61ABB}" type="presParOf" srcId="{DDCAEF59-BFEE-4C7F-8DCB-728417214488}" destId="{19BB1C98-1F87-4234-8D55-CF6C751C3096}" srcOrd="7" destOrd="0" presId="urn:microsoft.com/office/officeart/2005/8/layout/vList2"/>
    <dgm:cxn modelId="{32D91851-81F2-43E4-AF55-1F5AC66C5DE0}" type="presParOf" srcId="{DDCAEF59-BFEE-4C7F-8DCB-728417214488}" destId="{015E3166-8F67-4148-A277-A669C96D8DE3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5380B9-EED2-48F2-8EEC-40F5E3A1E3CA}">
      <dsp:nvSpPr>
        <dsp:cNvPr id="0" name=""/>
        <dsp:cNvSpPr/>
      </dsp:nvSpPr>
      <dsp:spPr>
        <a:xfrm>
          <a:off x="0" y="849261"/>
          <a:ext cx="8229599" cy="51480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smtClean="0"/>
            <a:t>Calo di ricordo dell'</a:t>
          </a:r>
          <a:r>
            <a:rPr lang="it-IT" sz="2200" kern="1200" dirty="0" err="1" smtClean="0"/>
            <a:t>adv</a:t>
          </a:r>
          <a:endParaRPr lang="it-IT" sz="2200" kern="1200" dirty="0"/>
        </a:p>
      </dsp:txBody>
      <dsp:txXfrm>
        <a:off x="25130" y="874391"/>
        <a:ext cx="8179339" cy="464540"/>
      </dsp:txXfrm>
    </dsp:sp>
    <dsp:sp modelId="{6098AA49-99A5-4137-B2C8-969F1F35FE68}">
      <dsp:nvSpPr>
        <dsp:cNvPr id="0" name=""/>
        <dsp:cNvSpPr/>
      </dsp:nvSpPr>
      <dsp:spPr>
        <a:xfrm>
          <a:off x="0" y="1427421"/>
          <a:ext cx="8229599" cy="51480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7005"/>
                <a:lumOff val="7938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7005"/>
                <a:lumOff val="7938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7005"/>
                <a:lumOff val="793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smtClean="0"/>
            <a:t>Calo di ricordo della marca dello spot</a:t>
          </a:r>
          <a:endParaRPr lang="it-IT" sz="2200" kern="1200" dirty="0"/>
        </a:p>
      </dsp:txBody>
      <dsp:txXfrm>
        <a:off x="25130" y="1452551"/>
        <a:ext cx="8179339" cy="464540"/>
      </dsp:txXfrm>
    </dsp:sp>
    <dsp:sp modelId="{88CE341F-B5E7-4098-807D-0975F958BBDD}">
      <dsp:nvSpPr>
        <dsp:cNvPr id="0" name=""/>
        <dsp:cNvSpPr/>
      </dsp:nvSpPr>
      <dsp:spPr>
        <a:xfrm>
          <a:off x="0" y="2005581"/>
          <a:ext cx="8229599" cy="51480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14010"/>
                <a:lumOff val="15876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14010"/>
                <a:lumOff val="15876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14010"/>
                <a:lumOff val="1587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smtClean="0"/>
            <a:t>Calo di gradimento per l'</a:t>
          </a:r>
          <a:r>
            <a:rPr lang="it-IT" sz="2200" kern="1200" dirty="0" err="1" smtClean="0"/>
            <a:t>adv</a:t>
          </a:r>
          <a:endParaRPr lang="it-IT" sz="2200" kern="1200" dirty="0"/>
        </a:p>
      </dsp:txBody>
      <dsp:txXfrm>
        <a:off x="25130" y="2030711"/>
        <a:ext cx="8179339" cy="464540"/>
      </dsp:txXfrm>
    </dsp:sp>
    <dsp:sp modelId="{3DDDF56A-752C-44F3-8068-48E91DEA25B6}">
      <dsp:nvSpPr>
        <dsp:cNvPr id="0" name=""/>
        <dsp:cNvSpPr/>
      </dsp:nvSpPr>
      <dsp:spPr>
        <a:xfrm>
          <a:off x="0" y="2583741"/>
          <a:ext cx="8229599" cy="51480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21014"/>
                <a:lumOff val="23814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21014"/>
                <a:lumOff val="23814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21014"/>
                <a:lumOff val="238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smtClean="0"/>
            <a:t>Calo di conoscenza afferente / contributo all'immagine di marca</a:t>
          </a:r>
          <a:endParaRPr lang="it-IT" sz="2200" kern="1200" dirty="0"/>
        </a:p>
      </dsp:txBody>
      <dsp:txXfrm>
        <a:off x="25130" y="2608871"/>
        <a:ext cx="8179339" cy="464540"/>
      </dsp:txXfrm>
    </dsp:sp>
    <dsp:sp modelId="{015E3166-8F67-4148-A277-A669C96D8DE3}">
      <dsp:nvSpPr>
        <dsp:cNvPr id="0" name=""/>
        <dsp:cNvSpPr/>
      </dsp:nvSpPr>
      <dsp:spPr>
        <a:xfrm>
          <a:off x="0" y="3161901"/>
          <a:ext cx="8229599" cy="51480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28019"/>
                <a:lumOff val="31752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28019"/>
                <a:lumOff val="31752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28019"/>
                <a:lumOff val="3175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smtClean="0"/>
            <a:t>Calo del ricordo 'a </a:t>
          </a:r>
          <a:r>
            <a:rPr lang="it-IT" sz="2200" kern="1200" dirty="0" err="1" smtClean="0"/>
            <a:t>lungo'</a:t>
          </a:r>
          <a:endParaRPr lang="it-IT" sz="2200" kern="1200" dirty="0"/>
        </a:p>
      </dsp:txBody>
      <dsp:txXfrm>
        <a:off x="25130" y="3187031"/>
        <a:ext cx="8179339" cy="4645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7E562-2AB5-4F00-8DAB-B0FE1589FE1A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029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1876F-A881-4575-A44D-1C797E35AD8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940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BED96-65E7-4B18-9E90-4399C3FC333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201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FCDF7-D8D4-4DE2-991C-72BC1205A1A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807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EADE5-E138-448E-BD5A-EF7E4871067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150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3007C3-F2B9-4770-9B04-E7B24C4FAF2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923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87FA92-5CBD-434C-93D3-FAEBCFF280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321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0424D-9D6D-43EA-A82A-3E24B0EF6B6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863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1B291-13BB-4973-B74F-772779B9530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304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FB465-154F-4C35-AA9C-B2C5503AECAD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200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EBF09-98F8-44D6-BFFC-C018EB3AC01B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499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Fare </a:t>
            </a:r>
            <a:r>
              <a:rPr lang="en-US" dirty="0" err="1" smtClean="0"/>
              <a:t>clic</a:t>
            </a:r>
            <a:r>
              <a:rPr lang="en-US" dirty="0" smtClean="0"/>
              <a:t> per </a:t>
            </a:r>
            <a:r>
              <a:rPr lang="en-US" dirty="0" err="1" smtClean="0"/>
              <a:t>modificare</a:t>
            </a:r>
            <a:r>
              <a:rPr lang="en-US" dirty="0" smtClean="0"/>
              <a:t> lo stile del </a:t>
            </a:r>
            <a:r>
              <a:rPr lang="en-US" dirty="0" err="1" smtClean="0"/>
              <a:t>titolo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/>
            </a:lvl1pPr>
          </a:lstStyle>
          <a:p>
            <a:pPr>
              <a:defRPr/>
            </a:pPr>
            <a:fld id="{63CDC507-02DC-41A8-B3E8-3C62AB146C2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pic>
        <p:nvPicPr>
          <p:cNvPr id="1031" name="Picture 7" descr="Bea Edu 1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925" y="6329363"/>
            <a:ext cx="9178925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 descr="Bea Edu 1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857" r="10567"/>
          <a:stretch>
            <a:fillRect/>
          </a:stretch>
        </p:blipFill>
        <p:spPr bwMode="auto">
          <a:xfrm>
            <a:off x="-36513" y="-26988"/>
            <a:ext cx="9180513" cy="142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1" descr="Bea Edu 1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030" t="10571"/>
          <a:stretch>
            <a:fillRect/>
          </a:stretch>
        </p:blipFill>
        <p:spPr bwMode="auto">
          <a:xfrm>
            <a:off x="9078913" y="7938"/>
            <a:ext cx="66675" cy="666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2" descr="Bea Edu 1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030" t="10571"/>
          <a:stretch>
            <a:fillRect/>
          </a:stretch>
        </p:blipFill>
        <p:spPr bwMode="auto">
          <a:xfrm>
            <a:off x="-14288" y="7938"/>
            <a:ext cx="66676" cy="666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Text Box 13"/>
          <p:cNvSpPr txBox="1">
            <a:spLocks noChangeArrowheads="1"/>
          </p:cNvSpPr>
          <p:nvPr userDrawn="1"/>
        </p:nvSpPr>
        <p:spPr bwMode="auto">
          <a:xfrm>
            <a:off x="900113" y="6308725"/>
            <a:ext cx="3273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chemeClr val="bg1"/>
                </a:solidFill>
                <a:latin typeface="Harlow Solid Italic" pitchFamily="82" charset="0"/>
              </a:rPr>
              <a:t>Evento organizzato da Adc Group</a:t>
            </a:r>
          </a:p>
        </p:txBody>
      </p:sp>
      <p:pic>
        <p:nvPicPr>
          <p:cNvPr id="1036" name="Picture 16" descr="Z:\commerciale\pubblica\Eventi\BEA Educational Roma\BEA EDUCATIONAL 2011\LogoBeaEdu2011_low.jpg"/>
          <p:cNvPicPr>
            <a:picLocks noChangeAspect="1" noChangeArrowheads="1"/>
          </p:cNvPicPr>
          <p:nvPr userDrawn="1"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44450"/>
            <a:ext cx="169545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 descr="C:\Users\c.finzi\Desktop\Logo2010.png"/>
          <p:cNvPicPr>
            <a:picLocks noChangeAspect="1" noChangeArrowheads="1"/>
          </p:cNvPicPr>
          <p:nvPr userDrawn="1"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82" t="4193" r="2691" b="19909"/>
          <a:stretch/>
        </p:blipFill>
        <p:spPr bwMode="auto">
          <a:xfrm>
            <a:off x="6732239" y="6237312"/>
            <a:ext cx="2173645" cy="576064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.finzi@astraricerche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0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mailto:c.finzi@astraricerche.it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3600" dirty="0" smtClean="0"/>
              <a:t>Cosimo Finzi</a:t>
            </a:r>
            <a:br>
              <a:rPr lang="it-IT" sz="3600" dirty="0" smtClean="0"/>
            </a:br>
            <a:r>
              <a:rPr lang="it-IT" sz="3600" dirty="0" smtClean="0">
                <a:hlinkClick r:id="rId2"/>
              </a:rPr>
              <a:t>c.finzi@astraricerche.it</a:t>
            </a:r>
            <a:br>
              <a:rPr lang="it-IT" sz="3600" dirty="0" smtClean="0">
                <a:hlinkClick r:id="rId2"/>
              </a:rPr>
            </a:br>
            <a:r>
              <a:rPr lang="it-IT" sz="3600" dirty="0">
                <a:hlinkClick r:id="rId2"/>
              </a:rPr>
              <a:t/>
            </a:r>
            <a:br>
              <a:rPr lang="it-IT" sz="3600" dirty="0">
                <a:hlinkClick r:id="rId2"/>
              </a:rPr>
            </a:br>
            <a:r>
              <a:rPr lang="it-IT" sz="3600" dirty="0" smtClean="0"/>
              <a:t>AstraRicerche</a:t>
            </a:r>
            <a:r>
              <a:rPr lang="it-IT" sz="3600" dirty="0" smtClean="0">
                <a:hlinkClick r:id="rId2"/>
              </a:rPr>
              <a:t> </a:t>
            </a: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4725144"/>
            <a:ext cx="6400800" cy="913656"/>
          </a:xfrm>
        </p:spPr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3221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 stabile consumo recente di adv</a:t>
            </a:r>
            <a:br>
              <a:rPr lang="it-IT" dirty="0" smtClean="0"/>
            </a:br>
            <a:r>
              <a:rPr lang="it-IT" dirty="0" smtClean="0"/>
              <a:t>(media = 50%)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000" dirty="0" smtClean="0"/>
              <a:t>45-54ENNI 57%</a:t>
            </a:r>
          </a:p>
          <a:p>
            <a:r>
              <a:rPr lang="it-IT" sz="2000" dirty="0" smtClean="0"/>
              <a:t>MEDIE INFERIORI/ELEMENTARI 54%</a:t>
            </a:r>
          </a:p>
          <a:p>
            <a:r>
              <a:rPr lang="it-IT" sz="2000" dirty="0" smtClean="0"/>
              <a:t>SALARIATI 62% + LAVORATORI AUTONOMI 59% + STUDENTI/INOCCUPATI 55%</a:t>
            </a:r>
          </a:p>
          <a:p>
            <a:r>
              <a:rPr lang="it-IT" sz="2000" dirty="0" smtClean="0"/>
              <a:t>SINGLES 62%</a:t>
            </a:r>
          </a:p>
          <a:p>
            <a:r>
              <a:rPr lang="it-IT" sz="2000" dirty="0" smtClean="0"/>
              <a:t>MEDIO/FORTE CONSUMO DI ADV 58%</a:t>
            </a:r>
          </a:p>
          <a:p>
            <a:r>
              <a:rPr lang="it-IT" sz="2000" dirty="0" smtClean="0"/>
              <a:t>CONVINCIBILI CON ADV IN TV 58% + IN RADIO 57%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405678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recenti incrementanti il consumo di adv</a:t>
            </a:r>
            <a:br>
              <a:rPr lang="it-IT" dirty="0" smtClean="0"/>
            </a:br>
            <a:r>
              <a:rPr lang="it-IT" dirty="0" smtClean="0"/>
              <a:t>(media = 18%)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000" dirty="0" smtClean="0"/>
              <a:t>18-24ENNI 22%</a:t>
            </a:r>
          </a:p>
          <a:p>
            <a:r>
              <a:rPr lang="it-IT" sz="2000" dirty="0" smtClean="0"/>
              <a:t>NEO-SUD 23%</a:t>
            </a:r>
          </a:p>
          <a:p>
            <a:r>
              <a:rPr lang="it-IT" sz="2000" dirty="0" smtClean="0"/>
              <a:t>CETI UP 37% + STUDENTI/INOCCUPATI 21%</a:t>
            </a:r>
          </a:p>
          <a:p>
            <a:r>
              <a:rPr lang="it-IT" sz="2000" dirty="0" smtClean="0"/>
              <a:t>IN FAMIGLIE CON 4 O PIÙ COMPONENTI 22%</a:t>
            </a:r>
          </a:p>
          <a:p>
            <a:r>
              <a:rPr lang="it-IT" sz="2000" dirty="0" smtClean="0"/>
              <a:t>MEDIO/FORTE CONSUMO DI ADV 26%</a:t>
            </a:r>
          </a:p>
          <a:p>
            <a:r>
              <a:rPr lang="it-IT" sz="2000" dirty="0" smtClean="0"/>
              <a:t>CONVINCIBILI CON ADV AL CINEMA 27% + SUI MANIFESTI/POSTER 26% + IN RADIO 25% + SUI QUOTIDIANI 24% E PER POSTA/NEI PUNTI-VENDITA 24% + IN TV 22% E SUI PERIODICI 22%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62377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Status e trend</a:t>
            </a:r>
            <a:br>
              <a:rPr lang="it-IT" dirty="0" smtClean="0"/>
            </a:br>
            <a:r>
              <a:rPr lang="it-IT" dirty="0" smtClean="0"/>
              <a:t>dell'intensità </a:t>
            </a:r>
            <a:r>
              <a:rPr lang="it-IT" dirty="0"/>
              <a:t>di fruizione della pubblicità</a:t>
            </a:r>
          </a:p>
        </p:txBody>
      </p:sp>
      <p:graphicFrame>
        <p:nvGraphicFramePr>
          <p:cNvPr id="3" name="Grafic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118921"/>
              </p:ext>
            </p:extLst>
          </p:nvPr>
        </p:nvGraphicFramePr>
        <p:xfrm>
          <a:off x="-1" y="832513"/>
          <a:ext cx="9144001" cy="551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1825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fuggitivi</a:t>
            </a:r>
            <a:br>
              <a:rPr lang="it-IT" dirty="0" smtClean="0"/>
            </a:br>
            <a:r>
              <a:rPr lang="it-IT" dirty="0" smtClean="0"/>
              <a:t>(media = 23%)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000" dirty="0" smtClean="0"/>
              <a:t>25-34ENNI 25%</a:t>
            </a:r>
          </a:p>
          <a:p>
            <a:r>
              <a:rPr lang="it-IT" sz="2000" dirty="0" smtClean="0"/>
              <a:t>CENTRO ALTO 26%</a:t>
            </a:r>
          </a:p>
          <a:p>
            <a:r>
              <a:rPr lang="it-IT" sz="2000" dirty="0" smtClean="0"/>
              <a:t>PENSIONATI 37%</a:t>
            </a:r>
          </a:p>
          <a:p>
            <a:r>
              <a:rPr lang="it-IT" sz="2000" dirty="0" smtClean="0"/>
              <a:t>SITUAZIONE ATTUALE VALUTATA MOLTO MALE 30%</a:t>
            </a:r>
          </a:p>
          <a:p>
            <a:r>
              <a:rPr lang="it-IT" sz="2000" dirty="0" smtClean="0"/>
              <a:t>SENTIMENT NON POSITIVO 26%</a:t>
            </a:r>
          </a:p>
        </p:txBody>
      </p:sp>
    </p:spTree>
    <p:extLst>
      <p:ext uri="{BB962C8B-B14F-4D97-AF65-F5344CB8AC3E}">
        <p14:creationId xmlns:p14="http://schemas.microsoft.com/office/powerpoint/2010/main" val="172095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I mezzi pubblicitari più validi</a:t>
            </a:r>
            <a:br>
              <a:rPr lang="it-IT" dirty="0"/>
            </a:br>
            <a:r>
              <a:rPr lang="it-IT" dirty="0"/>
              <a:t>per influenzare il consumatore</a:t>
            </a:r>
          </a:p>
        </p:txBody>
      </p:sp>
      <p:graphicFrame>
        <p:nvGraphicFramePr>
          <p:cNvPr id="3" name="Grafic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510124"/>
              </p:ext>
            </p:extLst>
          </p:nvPr>
        </p:nvGraphicFramePr>
        <p:xfrm>
          <a:off x="25400" y="1124744"/>
          <a:ext cx="9118600" cy="5255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1134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I mezzi pubblicitari più validi</a:t>
            </a:r>
            <a:br>
              <a:rPr lang="it-IT" dirty="0"/>
            </a:br>
            <a:r>
              <a:rPr lang="it-IT" dirty="0"/>
              <a:t>per influenzare il consumatore</a:t>
            </a:r>
          </a:p>
        </p:txBody>
      </p:sp>
      <p:graphicFrame>
        <p:nvGraphicFramePr>
          <p:cNvPr id="3" name="Grafic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8846560"/>
              </p:ext>
            </p:extLst>
          </p:nvPr>
        </p:nvGraphicFramePr>
        <p:xfrm>
          <a:off x="25400" y="1124744"/>
          <a:ext cx="9118600" cy="5255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3075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I mezzi pubblicitari più validi</a:t>
            </a:r>
            <a:br>
              <a:rPr lang="it-IT" dirty="0"/>
            </a:br>
            <a:r>
              <a:rPr lang="it-IT" dirty="0"/>
              <a:t>per influenzare il consumatore</a:t>
            </a:r>
          </a:p>
        </p:txBody>
      </p:sp>
      <p:graphicFrame>
        <p:nvGraphicFramePr>
          <p:cNvPr id="3" name="Grafic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18878"/>
              </p:ext>
            </p:extLst>
          </p:nvPr>
        </p:nvGraphicFramePr>
        <p:xfrm>
          <a:off x="25400" y="1124744"/>
          <a:ext cx="9118600" cy="5255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2230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I mezzi pubblicitari più validi</a:t>
            </a:r>
            <a:br>
              <a:rPr lang="it-IT" dirty="0"/>
            </a:br>
            <a:r>
              <a:rPr lang="it-IT" dirty="0"/>
              <a:t>per influenzare il consumatore</a:t>
            </a:r>
          </a:p>
        </p:txBody>
      </p:sp>
      <p:graphicFrame>
        <p:nvGraphicFramePr>
          <p:cNvPr id="3" name="Grafic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0507488"/>
              </p:ext>
            </p:extLst>
          </p:nvPr>
        </p:nvGraphicFramePr>
        <p:xfrm>
          <a:off x="25400" y="1124744"/>
          <a:ext cx="9118600" cy="5255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098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I mezzi pubblicitari più validi</a:t>
            </a:r>
            <a:br>
              <a:rPr lang="it-IT" dirty="0"/>
            </a:br>
            <a:r>
              <a:rPr lang="it-IT" dirty="0"/>
              <a:t>per influenzare il consumatore</a:t>
            </a:r>
          </a:p>
        </p:txBody>
      </p:sp>
      <p:graphicFrame>
        <p:nvGraphicFramePr>
          <p:cNvPr id="3" name="Grafic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283281"/>
              </p:ext>
            </p:extLst>
          </p:nvPr>
        </p:nvGraphicFramePr>
        <p:xfrm>
          <a:off x="25400" y="1124744"/>
          <a:ext cx="9118600" cy="5255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7013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I mezzi pubblicitari più validi</a:t>
            </a:r>
            <a:br>
              <a:rPr lang="it-IT" dirty="0"/>
            </a:br>
            <a:r>
              <a:rPr lang="it-IT" dirty="0"/>
              <a:t>per influenzare il </a:t>
            </a:r>
            <a:r>
              <a:rPr lang="it-IT" dirty="0" smtClean="0"/>
              <a:t>consumatore </a:t>
            </a:r>
            <a:r>
              <a:rPr lang="it-IT" i="1" dirty="0" smtClean="0"/>
              <a:t>(accorpamenti)</a:t>
            </a:r>
            <a:endParaRPr lang="it-IT" i="1" dirty="0"/>
          </a:p>
        </p:txBody>
      </p:sp>
      <p:graphicFrame>
        <p:nvGraphicFramePr>
          <p:cNvPr id="3" name="Grafic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833455"/>
              </p:ext>
            </p:extLst>
          </p:nvPr>
        </p:nvGraphicFramePr>
        <p:xfrm>
          <a:off x="25400" y="1196752"/>
          <a:ext cx="9118600" cy="5183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8690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3600" dirty="0" smtClean="0"/>
              <a:t>Il contesto:</a:t>
            </a:r>
            <a:br>
              <a:rPr lang="it-IT" sz="3600" dirty="0" smtClean="0"/>
            </a:br>
            <a:r>
              <a:rPr lang="it-IT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il consumatore</a:t>
            </a:r>
            <a:br>
              <a:rPr lang="it-IT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it-IT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 l'advertising</a:t>
            </a:r>
            <a:endParaRPr lang="it-IT" sz="3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Sottotitolo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462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I mezzi pubblicitari più validi</a:t>
            </a:r>
            <a:br>
              <a:rPr lang="it-IT" dirty="0"/>
            </a:br>
            <a:r>
              <a:rPr lang="it-IT" dirty="0"/>
              <a:t>per influenzare il consumatore </a:t>
            </a:r>
            <a:r>
              <a:rPr lang="it-IT" i="1" dirty="0"/>
              <a:t>(accorpamenti)</a:t>
            </a:r>
            <a:endParaRPr lang="it-IT" dirty="0"/>
          </a:p>
        </p:txBody>
      </p:sp>
      <p:graphicFrame>
        <p:nvGraphicFramePr>
          <p:cNvPr id="3" name="Grafic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889333"/>
              </p:ext>
            </p:extLst>
          </p:nvPr>
        </p:nvGraphicFramePr>
        <p:xfrm>
          <a:off x="25400" y="1196752"/>
          <a:ext cx="9118600" cy="5183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5029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I mezzi pubblicitari più validi</a:t>
            </a:r>
            <a:br>
              <a:rPr lang="it-IT" dirty="0"/>
            </a:br>
            <a:r>
              <a:rPr lang="it-IT" dirty="0"/>
              <a:t>per influenzare il consumatore </a:t>
            </a:r>
            <a:r>
              <a:rPr lang="it-IT" i="1" dirty="0"/>
              <a:t>(accorpamenti)</a:t>
            </a:r>
            <a:endParaRPr lang="it-IT" dirty="0"/>
          </a:p>
        </p:txBody>
      </p:sp>
      <p:graphicFrame>
        <p:nvGraphicFramePr>
          <p:cNvPr id="3" name="Grafic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551312"/>
              </p:ext>
            </p:extLst>
          </p:nvPr>
        </p:nvGraphicFramePr>
        <p:xfrm>
          <a:off x="25400" y="1124744"/>
          <a:ext cx="9118600" cy="5255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457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3600" dirty="0" smtClean="0"/>
              <a:t>Il contesto:</a:t>
            </a:r>
            <a:br>
              <a:rPr lang="it-IT" sz="3600" dirty="0" smtClean="0"/>
            </a:br>
            <a:r>
              <a:rPr lang="it-IT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l'advertising televisivo</a:t>
            </a:r>
            <a:endParaRPr lang="it-IT" sz="3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Sottotitolo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01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ricordo aiutato </a:t>
            </a:r>
            <a:r>
              <a:rPr lang="it-IT" dirty="0" smtClean="0"/>
              <a:t>dello spot della marca XXX</a:t>
            </a:r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620713"/>
            <a:ext cx="9120187" cy="5621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03204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ricordo aiutato dello spot della marca XXX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620713"/>
            <a:ext cx="9120187" cy="5621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75651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ricordo della marca dei due spot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908720"/>
            <a:ext cx="9120187" cy="5442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19721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ricordo della marca dei due spot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908720"/>
            <a:ext cx="9120187" cy="5456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33702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ricordo aiutato della marca dello spot</a:t>
            </a:r>
            <a:endParaRPr lang="it-IT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620713"/>
            <a:ext cx="9120187" cy="5621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1944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La capacità differenziante dei due prodotti</a:t>
            </a:r>
            <a:br>
              <a:rPr lang="it-IT" dirty="0"/>
            </a:br>
            <a:r>
              <a:rPr lang="it-IT" dirty="0"/>
              <a:t>riconosciuta alla pubblicità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781561"/>
            <a:ext cx="8881367" cy="5474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78502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L'advertising televisivo</a:t>
            </a:r>
            <a:br>
              <a:rPr lang="it-IT" dirty="0" smtClean="0"/>
            </a:br>
            <a:r>
              <a:rPr lang="it-IT" dirty="0" smtClean="0"/>
              <a:t>in pillole (e con eccezioni)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555891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6269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L'intensità di fruizione della pubblicità</a:t>
            </a:r>
          </a:p>
        </p:txBody>
      </p:sp>
      <p:graphicFrame>
        <p:nvGraphicFramePr>
          <p:cNvPr id="3" name="Grafic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733691"/>
              </p:ext>
            </p:extLst>
          </p:nvPr>
        </p:nvGraphicFramePr>
        <p:xfrm>
          <a:off x="25400" y="762000"/>
          <a:ext cx="9118600" cy="5618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7836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3600" dirty="0" smtClean="0"/>
              <a:t>Gli </a:t>
            </a:r>
            <a:r>
              <a:rPr lang="it-IT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eventi</a:t>
            </a:r>
            <a:endParaRPr lang="it-IT" sz="3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Sottotitolo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61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Il campione: fatturato</a:t>
            </a:r>
            <a:r>
              <a:rPr lang="it-IT" sz="2000" i="1"/>
              <a:t/>
            </a:r>
            <a:br>
              <a:rPr lang="it-IT" sz="2000" i="1"/>
            </a:br>
            <a:r>
              <a:rPr lang="it-IT" sz="2000" i="1"/>
              <a:t>(al netto dei ‘non indicanti’)</a:t>
            </a:r>
          </a:p>
        </p:txBody>
      </p:sp>
      <p:graphicFrame>
        <p:nvGraphicFramePr>
          <p:cNvPr id="6" name="Grafic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970243"/>
              </p:ext>
            </p:extLst>
          </p:nvPr>
        </p:nvGraphicFramePr>
        <p:xfrm>
          <a:off x="-34893" y="1350963"/>
          <a:ext cx="9213787" cy="4870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6511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3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Gli investimenti in comunicazione</a:t>
            </a:r>
            <a:br>
              <a:rPr lang="it-IT"/>
            </a:br>
            <a:r>
              <a:rPr lang="it-IT"/>
              <a:t>nell’ultimo anno</a:t>
            </a:r>
          </a:p>
        </p:txBody>
      </p:sp>
      <p:graphicFrame>
        <p:nvGraphicFramePr>
          <p:cNvPr id="3833970" name="Group 1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7434120"/>
              </p:ext>
            </p:extLst>
          </p:nvPr>
        </p:nvGraphicFramePr>
        <p:xfrm>
          <a:off x="90488" y="1350963"/>
          <a:ext cx="9053510" cy="4336417"/>
        </p:xfrm>
        <a:graphic>
          <a:graphicData uri="http://schemas.openxmlformats.org/drawingml/2006/table">
            <a:tbl>
              <a:tblPr/>
              <a:tblGrid>
                <a:gridCol w="2127631"/>
                <a:gridCol w="1153851"/>
                <a:gridCol w="1155237"/>
                <a:gridCol w="1153852"/>
                <a:gridCol w="1155237"/>
                <a:gridCol w="1153851"/>
                <a:gridCol w="1153851"/>
              </a:tblGrid>
              <a:tr h="4873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2005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2006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2007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2008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2009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2010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69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PICCOLI UTENTI</a:t>
                      </a:r>
                      <a:b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</a:b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DI COMUNICAZIONE</a:t>
                      </a:r>
                      <a:b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</a:b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(&lt;250MILA €)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35.3%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31.9%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32.0%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33.6%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35.7%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36.8%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69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MEDIO-PICCOLI UTENTI</a:t>
                      </a:r>
                      <a:b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</a:b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DI COMUNICAZIONE</a:t>
                      </a:r>
                      <a:b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</a:b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(250MILA-1 MILIONE €)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23.4%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22.4%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22.1%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21.5%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25.5%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25.0%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69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MEDI UTENTI</a:t>
                      </a:r>
                      <a:b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</a:b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DI COMUNICAZIONE</a:t>
                      </a:r>
                      <a:b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</a:b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(1-10MILIONI €)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31.9%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33.1%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33.4%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34.8%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28.8%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30.9%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69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GRANDI UTENTI</a:t>
                      </a:r>
                      <a:b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</a:b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DI COMUNICAZIONE</a:t>
                      </a:r>
                      <a:b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</a:b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(&gt;10 MILIONI €)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9.4%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12.6%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12.5%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10.1%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10.0%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7.3%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33963" name="Oval 107"/>
          <p:cNvSpPr>
            <a:spLocks noChangeArrowheads="1"/>
          </p:cNvSpPr>
          <p:nvPr/>
        </p:nvSpPr>
        <p:spPr bwMode="auto">
          <a:xfrm>
            <a:off x="8026400" y="2319338"/>
            <a:ext cx="904875" cy="519112"/>
          </a:xfrm>
          <a:prstGeom prst="ellipse">
            <a:avLst/>
          </a:prstGeom>
          <a:solidFill>
            <a:srgbClr val="92D050">
              <a:alpha val="30000"/>
            </a:srgbClr>
          </a:solidFill>
          <a:ln w="9525">
            <a:solidFill>
              <a:srgbClr val="00B050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it-IT"/>
          </a:p>
        </p:txBody>
      </p:sp>
      <p:sp>
        <p:nvSpPr>
          <p:cNvPr id="3833964" name="Oval 108"/>
          <p:cNvSpPr>
            <a:spLocks noChangeArrowheads="1"/>
          </p:cNvSpPr>
          <p:nvPr/>
        </p:nvSpPr>
        <p:spPr bwMode="auto">
          <a:xfrm>
            <a:off x="8053388" y="4379913"/>
            <a:ext cx="904875" cy="519112"/>
          </a:xfrm>
          <a:prstGeom prst="ellipse">
            <a:avLst/>
          </a:prstGeom>
          <a:solidFill>
            <a:srgbClr val="92D050">
              <a:alpha val="30000"/>
            </a:srgbClr>
          </a:solidFill>
          <a:ln w="9525">
            <a:solidFill>
              <a:srgbClr val="00B050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016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000"/>
              <a:t>Investitori in eventi che hanno ridotto gli investimenti</a:t>
            </a:r>
            <a:br>
              <a:rPr lang="it-IT" sz="2000"/>
            </a:br>
            <a:r>
              <a:rPr lang="it-IT" sz="2000"/>
              <a:t>in altri mezzi e/o iniziative di comunicazione</a:t>
            </a:r>
            <a:br>
              <a:rPr lang="it-IT" sz="2000"/>
            </a:br>
            <a:r>
              <a:rPr lang="it-IT" sz="2000"/>
              <a:t>a favore degli eventi</a:t>
            </a:r>
            <a:endParaRPr lang="it-IT"/>
          </a:p>
        </p:txBody>
      </p:sp>
      <p:graphicFrame>
        <p:nvGraphicFramePr>
          <p:cNvPr id="5" name="Grafic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865016"/>
              </p:ext>
            </p:extLst>
          </p:nvPr>
        </p:nvGraphicFramePr>
        <p:xfrm>
          <a:off x="-31750" y="1231900"/>
          <a:ext cx="9207500" cy="4989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9731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4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attività di comunicazione penalizzate</a:t>
            </a:r>
            <a:br>
              <a:rPr lang="it-IT" dirty="0"/>
            </a:br>
            <a:r>
              <a:rPr lang="it-IT" dirty="0"/>
              <a:t>dalla crescita degli investimenti in eventi</a:t>
            </a:r>
          </a:p>
        </p:txBody>
      </p:sp>
      <p:graphicFrame>
        <p:nvGraphicFramePr>
          <p:cNvPr id="6" name="Grafic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0868197"/>
              </p:ext>
            </p:extLst>
          </p:nvPr>
        </p:nvGraphicFramePr>
        <p:xfrm>
          <a:off x="-34893" y="1244600"/>
          <a:ext cx="9213787" cy="4999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734536" name="Text Box 8"/>
          <p:cNvSpPr txBox="1">
            <a:spLocks noChangeArrowheads="1"/>
          </p:cNvSpPr>
          <p:nvPr/>
        </p:nvSpPr>
        <p:spPr bwMode="auto">
          <a:xfrm>
            <a:off x="6583363" y="4870450"/>
            <a:ext cx="2219325" cy="314325"/>
          </a:xfrm>
          <a:prstGeom prst="rect">
            <a:avLst/>
          </a:prstGeom>
          <a:solidFill>
            <a:schemeClr val="bg1"/>
          </a:solidFill>
          <a:ln w="9525">
            <a:solidFill>
              <a:srgbClr val="969696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it-IT" sz="1400">
                <a:latin typeface="Bookman Old Style" pitchFamily="18" charset="0"/>
              </a:rPr>
              <a:t>NUMERO MEDIO = 1.4</a:t>
            </a:r>
          </a:p>
        </p:txBody>
      </p:sp>
    </p:spTree>
    <p:extLst>
      <p:ext uri="{BB962C8B-B14F-4D97-AF65-F5344CB8AC3E}">
        <p14:creationId xmlns:p14="http://schemas.microsoft.com/office/powerpoint/2010/main" val="130745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6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Le attività di comunicazione penalizzate</a:t>
            </a:r>
            <a:br>
              <a:rPr lang="it-IT"/>
            </a:br>
            <a:r>
              <a:rPr lang="it-IT"/>
              <a:t>dalla crescita degli investimenti in eventi</a:t>
            </a:r>
            <a:r>
              <a:rPr lang="it-IT" sz="2000" i="1"/>
              <a:t/>
            </a:r>
            <a:br>
              <a:rPr lang="it-IT" sz="2000" i="1"/>
            </a:br>
            <a:r>
              <a:rPr lang="it-IT" sz="2000" i="1"/>
              <a:t>(accorpamenti)</a:t>
            </a:r>
          </a:p>
        </p:txBody>
      </p:sp>
      <p:graphicFrame>
        <p:nvGraphicFramePr>
          <p:cNvPr id="5" name="Grafic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145614"/>
              </p:ext>
            </p:extLst>
          </p:nvPr>
        </p:nvGraphicFramePr>
        <p:xfrm>
          <a:off x="-31750" y="1206500"/>
          <a:ext cx="9207500" cy="50149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4943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6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Le attività di comunicazione a scapito delle quali</a:t>
            </a:r>
            <a:br>
              <a:rPr lang="it-IT"/>
            </a:br>
            <a:r>
              <a:rPr lang="it-IT"/>
              <a:t>sono cresciuti gli investimenti in eventi</a:t>
            </a:r>
          </a:p>
        </p:txBody>
      </p:sp>
      <p:graphicFrame>
        <p:nvGraphicFramePr>
          <p:cNvPr id="10" name="Grafic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092959"/>
              </p:ext>
            </p:extLst>
          </p:nvPr>
        </p:nvGraphicFramePr>
        <p:xfrm>
          <a:off x="-34893" y="1257300"/>
          <a:ext cx="9213787" cy="4986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176912" name="Rectangle 16"/>
          <p:cNvSpPr>
            <a:spLocks noChangeArrowheads="1"/>
          </p:cNvSpPr>
          <p:nvPr/>
        </p:nvSpPr>
        <p:spPr bwMode="auto">
          <a:xfrm>
            <a:off x="8255000" y="5352801"/>
            <a:ext cx="109537" cy="109538"/>
          </a:xfrm>
          <a:prstGeom prst="rect">
            <a:avLst/>
          </a:prstGeom>
          <a:solidFill>
            <a:srgbClr val="FFCCCC"/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4176913" name="Text Box 17"/>
          <p:cNvSpPr txBox="1">
            <a:spLocks noChangeArrowheads="1"/>
          </p:cNvSpPr>
          <p:nvPr/>
        </p:nvSpPr>
        <p:spPr bwMode="auto">
          <a:xfrm>
            <a:off x="8359775" y="5032375"/>
            <a:ext cx="58862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it-IT" sz="1200" b="1" dirty="0" smtClean="0">
                <a:latin typeface="Bookman Old Style" pitchFamily="18" charset="0"/>
              </a:rPr>
              <a:t>2010</a:t>
            </a:r>
          </a:p>
          <a:p>
            <a:pPr>
              <a:lnSpc>
                <a:spcPct val="120000"/>
              </a:lnSpc>
            </a:pPr>
            <a:r>
              <a:rPr lang="it-IT" sz="1200" b="1" dirty="0" smtClean="0">
                <a:latin typeface="Bookman Old Style" pitchFamily="18" charset="0"/>
              </a:rPr>
              <a:t>2009</a:t>
            </a:r>
            <a:endParaRPr lang="it-IT" sz="1200" b="1" dirty="0">
              <a:latin typeface="Bookman Old Style" pitchFamily="18" charset="0"/>
            </a:endParaRPr>
          </a:p>
          <a:p>
            <a:pPr>
              <a:lnSpc>
                <a:spcPct val="120000"/>
              </a:lnSpc>
            </a:pPr>
            <a:r>
              <a:rPr lang="it-IT" sz="1200" b="1" dirty="0" smtClean="0">
                <a:latin typeface="Bookman Old Style" pitchFamily="18" charset="0"/>
              </a:rPr>
              <a:t>2008</a:t>
            </a:r>
            <a:endParaRPr lang="it-IT" sz="1200" b="1" dirty="0">
              <a:latin typeface="Bookman Old Style" pitchFamily="18" charset="0"/>
            </a:endParaRPr>
          </a:p>
          <a:p>
            <a:pPr>
              <a:lnSpc>
                <a:spcPct val="120000"/>
              </a:lnSpc>
            </a:pPr>
            <a:r>
              <a:rPr lang="it-IT" sz="1200" b="1" dirty="0" smtClean="0">
                <a:latin typeface="Bookman Old Style" pitchFamily="18" charset="0"/>
              </a:rPr>
              <a:t>2007</a:t>
            </a:r>
          </a:p>
          <a:p>
            <a:pPr>
              <a:lnSpc>
                <a:spcPct val="120000"/>
              </a:lnSpc>
            </a:pPr>
            <a:r>
              <a:rPr lang="it-IT" sz="1200" b="1" dirty="0" smtClean="0">
                <a:latin typeface="Bookman Old Style" pitchFamily="18" charset="0"/>
              </a:rPr>
              <a:t>2006</a:t>
            </a:r>
            <a:endParaRPr lang="it-IT" sz="1200" b="1" dirty="0">
              <a:latin typeface="Bookman Old Style" pitchFamily="18" charset="0"/>
            </a:endParaRPr>
          </a:p>
        </p:txBody>
      </p:sp>
      <p:sp>
        <p:nvSpPr>
          <p:cNvPr id="4176914" name="Rectangle 18"/>
          <p:cNvSpPr>
            <a:spLocks noChangeArrowheads="1"/>
          </p:cNvSpPr>
          <p:nvPr/>
        </p:nvSpPr>
        <p:spPr bwMode="auto">
          <a:xfrm>
            <a:off x="8255000" y="5571627"/>
            <a:ext cx="109537" cy="109538"/>
          </a:xfrm>
          <a:prstGeom prst="rect">
            <a:avLst/>
          </a:prstGeom>
          <a:solidFill>
            <a:srgbClr val="92D050"/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4176915" name="Rectangle 19"/>
          <p:cNvSpPr>
            <a:spLocks noChangeArrowheads="1"/>
          </p:cNvSpPr>
          <p:nvPr/>
        </p:nvSpPr>
        <p:spPr bwMode="auto">
          <a:xfrm>
            <a:off x="8255000" y="5133975"/>
            <a:ext cx="109537" cy="109538"/>
          </a:xfrm>
          <a:prstGeom prst="rect">
            <a:avLst/>
          </a:prstGeom>
          <a:solidFill>
            <a:srgbClr val="FF6600"/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8255000" y="5790453"/>
            <a:ext cx="109537" cy="1095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8255000" y="6009278"/>
            <a:ext cx="109537" cy="1095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976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5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Le attività di comunicazione a scapito delle quali</a:t>
            </a:r>
            <a:br>
              <a:rPr lang="it-IT"/>
            </a:br>
            <a:r>
              <a:rPr lang="it-IT"/>
              <a:t>sono cresciuti gli investimenti in eventi</a:t>
            </a:r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8255000" y="5352801"/>
            <a:ext cx="109537" cy="109538"/>
          </a:xfrm>
          <a:prstGeom prst="rect">
            <a:avLst/>
          </a:prstGeom>
          <a:solidFill>
            <a:srgbClr val="FFCCCC"/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5" name="Text Box 17"/>
          <p:cNvSpPr txBox="1">
            <a:spLocks noChangeArrowheads="1"/>
          </p:cNvSpPr>
          <p:nvPr/>
        </p:nvSpPr>
        <p:spPr bwMode="auto">
          <a:xfrm>
            <a:off x="8359775" y="5032375"/>
            <a:ext cx="58862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it-IT" sz="1200" b="1" dirty="0" smtClean="0">
                <a:latin typeface="Bookman Old Style" pitchFamily="18" charset="0"/>
              </a:rPr>
              <a:t>2010</a:t>
            </a:r>
          </a:p>
          <a:p>
            <a:pPr>
              <a:lnSpc>
                <a:spcPct val="120000"/>
              </a:lnSpc>
            </a:pPr>
            <a:r>
              <a:rPr lang="it-IT" sz="1200" b="1" dirty="0" smtClean="0">
                <a:latin typeface="Bookman Old Style" pitchFamily="18" charset="0"/>
              </a:rPr>
              <a:t>2009</a:t>
            </a:r>
            <a:endParaRPr lang="it-IT" sz="1200" b="1" dirty="0">
              <a:latin typeface="Bookman Old Style" pitchFamily="18" charset="0"/>
            </a:endParaRPr>
          </a:p>
          <a:p>
            <a:pPr>
              <a:lnSpc>
                <a:spcPct val="120000"/>
              </a:lnSpc>
            </a:pPr>
            <a:r>
              <a:rPr lang="it-IT" sz="1200" b="1" dirty="0" smtClean="0">
                <a:latin typeface="Bookman Old Style" pitchFamily="18" charset="0"/>
              </a:rPr>
              <a:t>2008</a:t>
            </a:r>
            <a:endParaRPr lang="it-IT" sz="1200" b="1" dirty="0">
              <a:latin typeface="Bookman Old Style" pitchFamily="18" charset="0"/>
            </a:endParaRPr>
          </a:p>
          <a:p>
            <a:pPr>
              <a:lnSpc>
                <a:spcPct val="120000"/>
              </a:lnSpc>
            </a:pPr>
            <a:r>
              <a:rPr lang="it-IT" sz="1200" b="1" dirty="0" smtClean="0">
                <a:latin typeface="Bookman Old Style" pitchFamily="18" charset="0"/>
              </a:rPr>
              <a:t>2007</a:t>
            </a:r>
          </a:p>
          <a:p>
            <a:pPr>
              <a:lnSpc>
                <a:spcPct val="120000"/>
              </a:lnSpc>
            </a:pPr>
            <a:r>
              <a:rPr lang="it-IT" sz="1200" b="1" dirty="0" smtClean="0">
                <a:latin typeface="Bookman Old Style" pitchFamily="18" charset="0"/>
              </a:rPr>
              <a:t>2006</a:t>
            </a:r>
            <a:endParaRPr lang="it-IT" sz="1200" b="1" dirty="0">
              <a:latin typeface="Bookman Old Style" pitchFamily="18" charset="0"/>
            </a:endParaRP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8255000" y="5571627"/>
            <a:ext cx="109537" cy="109538"/>
          </a:xfrm>
          <a:prstGeom prst="rect">
            <a:avLst/>
          </a:prstGeom>
          <a:solidFill>
            <a:srgbClr val="92D050"/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8255000" y="5133975"/>
            <a:ext cx="109537" cy="109538"/>
          </a:xfrm>
          <a:prstGeom prst="rect">
            <a:avLst/>
          </a:prstGeom>
          <a:solidFill>
            <a:srgbClr val="FF6600"/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8255000" y="5790453"/>
            <a:ext cx="109537" cy="1095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8255000" y="6009278"/>
            <a:ext cx="109537" cy="1095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graphicFrame>
        <p:nvGraphicFramePr>
          <p:cNvPr id="20" name="Grafico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634515"/>
              </p:ext>
            </p:extLst>
          </p:nvPr>
        </p:nvGraphicFramePr>
        <p:xfrm>
          <a:off x="-34893" y="1350962"/>
          <a:ext cx="9213787" cy="4870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6556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6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I mezzi “classici” penalizzati</a:t>
            </a:r>
            <a:br>
              <a:rPr lang="it-IT"/>
            </a:br>
            <a:r>
              <a:rPr lang="it-IT"/>
              <a:t>dalla recente crescita degli investimenti in eventi</a:t>
            </a:r>
          </a:p>
        </p:txBody>
      </p:sp>
      <p:graphicFrame>
        <p:nvGraphicFramePr>
          <p:cNvPr id="4" name="Grafic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631060"/>
              </p:ext>
            </p:extLst>
          </p:nvPr>
        </p:nvGraphicFramePr>
        <p:xfrm>
          <a:off x="-34893" y="1350962"/>
          <a:ext cx="9213787" cy="48930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5943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8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I mezzi “classici” penalizzati</a:t>
            </a:r>
            <a:br>
              <a:rPr lang="it-IT"/>
            </a:br>
            <a:r>
              <a:rPr lang="it-IT"/>
              <a:t>dalla recente crescita degli investimenti in eventi</a:t>
            </a:r>
          </a:p>
        </p:txBody>
      </p:sp>
      <p:graphicFrame>
        <p:nvGraphicFramePr>
          <p:cNvPr id="13" name="Grafico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6690305"/>
              </p:ext>
            </p:extLst>
          </p:nvPr>
        </p:nvGraphicFramePr>
        <p:xfrm>
          <a:off x="-34893" y="1257300"/>
          <a:ext cx="9213787" cy="4986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8255000" y="5352801"/>
            <a:ext cx="109537" cy="109538"/>
          </a:xfrm>
          <a:prstGeom prst="rect">
            <a:avLst/>
          </a:prstGeom>
          <a:solidFill>
            <a:srgbClr val="FFCCCC"/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5" name="Text Box 17"/>
          <p:cNvSpPr txBox="1">
            <a:spLocks noChangeArrowheads="1"/>
          </p:cNvSpPr>
          <p:nvPr/>
        </p:nvSpPr>
        <p:spPr bwMode="auto">
          <a:xfrm>
            <a:off x="8359775" y="5032375"/>
            <a:ext cx="58862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it-IT" sz="1200" b="1" dirty="0" smtClean="0">
                <a:latin typeface="Bookman Old Style" pitchFamily="18" charset="0"/>
              </a:rPr>
              <a:t>2010</a:t>
            </a:r>
          </a:p>
          <a:p>
            <a:pPr>
              <a:lnSpc>
                <a:spcPct val="120000"/>
              </a:lnSpc>
            </a:pPr>
            <a:r>
              <a:rPr lang="it-IT" sz="1200" b="1" dirty="0" smtClean="0">
                <a:latin typeface="Bookman Old Style" pitchFamily="18" charset="0"/>
              </a:rPr>
              <a:t>2009</a:t>
            </a:r>
            <a:endParaRPr lang="it-IT" sz="1200" b="1" dirty="0">
              <a:latin typeface="Bookman Old Style" pitchFamily="18" charset="0"/>
            </a:endParaRPr>
          </a:p>
          <a:p>
            <a:pPr>
              <a:lnSpc>
                <a:spcPct val="120000"/>
              </a:lnSpc>
            </a:pPr>
            <a:r>
              <a:rPr lang="it-IT" sz="1200" b="1" dirty="0" smtClean="0">
                <a:latin typeface="Bookman Old Style" pitchFamily="18" charset="0"/>
              </a:rPr>
              <a:t>2008</a:t>
            </a:r>
            <a:endParaRPr lang="it-IT" sz="1200" b="1" dirty="0">
              <a:latin typeface="Bookman Old Style" pitchFamily="18" charset="0"/>
            </a:endParaRPr>
          </a:p>
          <a:p>
            <a:pPr>
              <a:lnSpc>
                <a:spcPct val="120000"/>
              </a:lnSpc>
            </a:pPr>
            <a:r>
              <a:rPr lang="it-IT" sz="1200" b="1" dirty="0" smtClean="0">
                <a:latin typeface="Bookman Old Style" pitchFamily="18" charset="0"/>
              </a:rPr>
              <a:t>2007</a:t>
            </a:r>
          </a:p>
          <a:p>
            <a:pPr>
              <a:lnSpc>
                <a:spcPct val="120000"/>
              </a:lnSpc>
            </a:pPr>
            <a:r>
              <a:rPr lang="it-IT" sz="1200" b="1" dirty="0" smtClean="0">
                <a:latin typeface="Bookman Old Style" pitchFamily="18" charset="0"/>
              </a:rPr>
              <a:t>2006</a:t>
            </a:r>
            <a:endParaRPr lang="it-IT" sz="1200" b="1" dirty="0">
              <a:latin typeface="Bookman Old Style" pitchFamily="18" charset="0"/>
            </a:endParaRP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8255000" y="5571627"/>
            <a:ext cx="109537" cy="109538"/>
          </a:xfrm>
          <a:prstGeom prst="rect">
            <a:avLst/>
          </a:prstGeom>
          <a:solidFill>
            <a:srgbClr val="92D050"/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8255000" y="5133975"/>
            <a:ext cx="109537" cy="109538"/>
          </a:xfrm>
          <a:prstGeom prst="rect">
            <a:avLst/>
          </a:prstGeom>
          <a:solidFill>
            <a:srgbClr val="FF6600"/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8255000" y="5790453"/>
            <a:ext cx="109537" cy="1095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8255000" y="6009278"/>
            <a:ext cx="109537" cy="1095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005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L'intensità di fruizione della pubblicità</a:t>
            </a:r>
          </a:p>
        </p:txBody>
      </p:sp>
      <p:graphicFrame>
        <p:nvGraphicFramePr>
          <p:cNvPr id="3" name="Grafic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3764817"/>
              </p:ext>
            </p:extLst>
          </p:nvPr>
        </p:nvGraphicFramePr>
        <p:xfrm>
          <a:off x="25400" y="762000"/>
          <a:ext cx="9118600" cy="5618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772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2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" y="65088"/>
            <a:ext cx="9066213" cy="11255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sz="2000" dirty="0"/>
              <a:t>La quota dell’investimento recente in eventi </a:t>
            </a:r>
            <a:br>
              <a:rPr lang="it-IT" sz="2000" dirty="0"/>
            </a:br>
            <a:r>
              <a:rPr lang="it-IT" sz="2000" dirty="0"/>
              <a:t>sul totale degli investimenti in comunicazione </a:t>
            </a:r>
            <a:br>
              <a:rPr lang="it-IT" sz="2000" dirty="0"/>
            </a:br>
            <a:r>
              <a:rPr lang="it-IT" sz="2000" dirty="0"/>
              <a:t>nell’ultimo anno</a:t>
            </a:r>
            <a:r>
              <a:rPr lang="it-IT" sz="1800" dirty="0"/>
              <a:t/>
            </a:r>
            <a:br>
              <a:rPr lang="it-IT" sz="1800" dirty="0"/>
            </a:br>
            <a:r>
              <a:rPr lang="it-IT" sz="1800" i="1" dirty="0"/>
              <a:t>(al netto dei ‘non indicanti’)</a:t>
            </a:r>
          </a:p>
        </p:txBody>
      </p:sp>
      <p:graphicFrame>
        <p:nvGraphicFramePr>
          <p:cNvPr id="5" name="Grafic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093890"/>
              </p:ext>
            </p:extLst>
          </p:nvPr>
        </p:nvGraphicFramePr>
        <p:xfrm>
          <a:off x="-33337" y="1350963"/>
          <a:ext cx="9210675" cy="4870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3268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t-IT" sz="2000" dirty="0"/>
              <a:t>La quota dell’investimento recente in eventi </a:t>
            </a:r>
            <a:br>
              <a:rPr lang="it-IT" sz="2000" dirty="0"/>
            </a:br>
            <a:r>
              <a:rPr lang="it-IT" sz="2000" dirty="0"/>
              <a:t>sul totale degli investimenti in comunicazione </a:t>
            </a:r>
            <a:br>
              <a:rPr lang="it-IT" sz="2000" dirty="0"/>
            </a:br>
            <a:r>
              <a:rPr lang="it-IT" sz="2000" dirty="0"/>
              <a:t>nell’ultimo anno</a:t>
            </a:r>
            <a:r>
              <a:rPr lang="it-IT" sz="1800" dirty="0"/>
              <a:t/>
            </a:r>
            <a:br>
              <a:rPr lang="it-IT" sz="1800" dirty="0"/>
            </a:br>
            <a:r>
              <a:rPr lang="it-IT" sz="1800" i="1" dirty="0"/>
              <a:t>(al netto dei ‘non indicanti’)</a:t>
            </a:r>
          </a:p>
        </p:txBody>
      </p:sp>
      <p:graphicFrame>
        <p:nvGraphicFramePr>
          <p:cNvPr id="4185188" name="Group 1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108601"/>
              </p:ext>
            </p:extLst>
          </p:nvPr>
        </p:nvGraphicFramePr>
        <p:xfrm>
          <a:off x="90488" y="1839913"/>
          <a:ext cx="9053512" cy="2532699"/>
        </p:xfrm>
        <a:graphic>
          <a:graphicData uri="http://schemas.openxmlformats.org/drawingml/2006/table">
            <a:tbl>
              <a:tblPr/>
              <a:tblGrid>
                <a:gridCol w="1509147"/>
                <a:gridCol w="1257622"/>
                <a:gridCol w="1256255"/>
                <a:gridCol w="1257622"/>
                <a:gridCol w="1257622"/>
                <a:gridCol w="1257622"/>
                <a:gridCol w="1257622"/>
              </a:tblGrid>
              <a:tr h="7048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2005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2006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2007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2008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2009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2010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NON HANNO INVESTITO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6.6%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486000" marT="4680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9.8%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486000" marT="4680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4.2%</a:t>
                      </a:r>
                    </a:p>
                  </a:txBody>
                  <a:tcPr marL="90000" marR="486000" marT="4680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8.2%</a:t>
                      </a:r>
                    </a:p>
                  </a:txBody>
                  <a:tcPr marL="90000" marR="486000" marT="4680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10.2%</a:t>
                      </a:r>
                    </a:p>
                  </a:txBody>
                  <a:tcPr marL="90000" marR="486000" marT="46800" marB="4680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9.5%</a:t>
                      </a:r>
                    </a:p>
                  </a:txBody>
                  <a:tcPr marL="90000" marR="486000" marT="46800" marB="4680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&lt;5%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42.8%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486000" marT="4680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29.3%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486000" marT="4680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38.0%</a:t>
                      </a:r>
                    </a:p>
                  </a:txBody>
                  <a:tcPr marL="90000" marR="486000" marT="4680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30.3%</a:t>
                      </a:r>
                    </a:p>
                  </a:txBody>
                  <a:tcPr marL="90000" marR="486000" marT="4680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24.1%</a:t>
                      </a:r>
                    </a:p>
                  </a:txBody>
                  <a:tcPr marL="90000" marR="486000" marT="46800" marB="4680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19.1%</a:t>
                      </a:r>
                    </a:p>
                  </a:txBody>
                  <a:tcPr marL="90000" marR="486000" marT="46800" marB="4680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6%-20%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25.5%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486000" marT="4680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29.9%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486000" marT="4680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27.2%</a:t>
                      </a:r>
                    </a:p>
                  </a:txBody>
                  <a:tcPr marL="90000" marR="486000" marT="4680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32.1%</a:t>
                      </a:r>
                    </a:p>
                  </a:txBody>
                  <a:tcPr marL="90000" marR="486000" marT="4680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34.4%</a:t>
                      </a:r>
                    </a:p>
                  </a:txBody>
                  <a:tcPr marL="90000" marR="486000" marT="46800" marB="4680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33.8%</a:t>
                      </a:r>
                    </a:p>
                  </a:txBody>
                  <a:tcPr marL="90000" marR="486000" marT="46800" marB="4680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&gt;20%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25.1%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486000" marT="4680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31.0%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486000" marT="4680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30.6%</a:t>
                      </a:r>
                    </a:p>
                  </a:txBody>
                  <a:tcPr marL="90000" marR="486000" marT="4680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29.4%</a:t>
                      </a:r>
                    </a:p>
                  </a:txBody>
                  <a:tcPr marL="90000" marR="486000" marT="4680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31.3%</a:t>
                      </a:r>
                    </a:p>
                  </a:txBody>
                  <a:tcPr marL="90000" marR="486000" marT="46800" marB="4680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37.6%</a:t>
                      </a:r>
                    </a:p>
                  </a:txBody>
                  <a:tcPr marL="90000" marR="486000" marT="46800" marB="4680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85189" name="Oval 101"/>
          <p:cNvSpPr>
            <a:spLocks noChangeArrowheads="1"/>
          </p:cNvSpPr>
          <p:nvPr/>
        </p:nvSpPr>
        <p:spPr bwMode="auto">
          <a:xfrm>
            <a:off x="7945438" y="3990975"/>
            <a:ext cx="768350" cy="407988"/>
          </a:xfrm>
          <a:prstGeom prst="ellipse">
            <a:avLst/>
          </a:prstGeom>
          <a:solidFill>
            <a:srgbClr val="99CC00">
              <a:alpha val="30000"/>
            </a:srgbClr>
          </a:solidFill>
          <a:ln w="9525">
            <a:solidFill>
              <a:srgbClr val="008000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887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L’investimento in eventi nel penultimo anno</a:t>
            </a:r>
            <a:br>
              <a:rPr lang="it-IT"/>
            </a:br>
            <a:r>
              <a:rPr lang="it-IT"/>
              <a:t>delle aziende/organizzazioni</a:t>
            </a:r>
            <a:br>
              <a:rPr lang="it-IT"/>
            </a:br>
            <a:r>
              <a:rPr lang="it-IT"/>
              <a:t>che non vi hanno investito nell’ultimo anno</a:t>
            </a:r>
          </a:p>
        </p:txBody>
      </p:sp>
      <p:graphicFrame>
        <p:nvGraphicFramePr>
          <p:cNvPr id="5" name="Grafic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210786"/>
              </p:ext>
            </p:extLst>
          </p:nvPr>
        </p:nvGraphicFramePr>
        <p:xfrm>
          <a:off x="-34893" y="1350962"/>
          <a:ext cx="9213787" cy="4870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181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L’investimento in eventi nel prossimi 2 anni</a:t>
            </a:r>
            <a:br>
              <a:rPr lang="it-IT"/>
            </a:br>
            <a:r>
              <a:rPr lang="it-IT"/>
              <a:t>delle aziende/organizzazioni</a:t>
            </a:r>
            <a:br>
              <a:rPr lang="it-IT"/>
            </a:br>
            <a:r>
              <a:rPr lang="it-IT"/>
              <a:t>che non vi hanno investito nell’ultimo anno</a:t>
            </a:r>
          </a:p>
        </p:txBody>
      </p:sp>
      <p:graphicFrame>
        <p:nvGraphicFramePr>
          <p:cNvPr id="5" name="Grafic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432538"/>
              </p:ext>
            </p:extLst>
          </p:nvPr>
        </p:nvGraphicFramePr>
        <p:xfrm>
          <a:off x="-31750" y="1257300"/>
          <a:ext cx="9207500" cy="4964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939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8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300"/>
              <a:t>Il trend degli investimenti in eventi nell’ultimo anno</a:t>
            </a:r>
            <a:br>
              <a:rPr lang="it-IT" sz="2300"/>
            </a:br>
            <a:r>
              <a:rPr lang="it-IT" sz="2300"/>
              <a:t>rispetto all’anno precedente delle aziende/organizzazioni</a:t>
            </a:r>
            <a:br>
              <a:rPr lang="it-IT" sz="2300"/>
            </a:br>
            <a:r>
              <a:rPr lang="it-IT" sz="2300"/>
              <a:t>che vi hanno investito nell’ultimo anno</a:t>
            </a:r>
          </a:p>
        </p:txBody>
      </p:sp>
      <p:graphicFrame>
        <p:nvGraphicFramePr>
          <p:cNvPr id="8" name="Grafic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485945"/>
              </p:ext>
            </p:extLst>
          </p:nvPr>
        </p:nvGraphicFramePr>
        <p:xfrm>
          <a:off x="-34893" y="613938"/>
          <a:ext cx="9213787" cy="5630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rapezio 4"/>
          <p:cNvSpPr/>
          <p:nvPr/>
        </p:nvSpPr>
        <p:spPr>
          <a:xfrm>
            <a:off x="4568825" y="1350963"/>
            <a:ext cx="4432300" cy="541337"/>
          </a:xfrm>
          <a:prstGeom prst="trapezoid">
            <a:avLst>
              <a:gd name="adj" fmla="val 15741"/>
            </a:avLst>
          </a:prstGeom>
          <a:solidFill>
            <a:srgbClr val="FFAFAF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it-IT" sz="1400" b="1" dirty="0" smtClean="0">
                <a:solidFill>
                  <a:srgbClr val="C00000"/>
                </a:solidFill>
              </a:rPr>
              <a:t>MEDI INVESTITORI IN COMUNICAZIONE</a:t>
            </a:r>
          </a:p>
          <a:p>
            <a:pPr algn="ctr">
              <a:spcBef>
                <a:spcPts val="600"/>
              </a:spcBef>
            </a:pPr>
            <a:r>
              <a:rPr lang="it-IT" sz="1400" b="1" dirty="0" err="1" smtClean="0">
                <a:solidFill>
                  <a:srgbClr val="C00000"/>
                </a:solidFill>
              </a:rPr>
              <a:t>LAZIO+SUD</a:t>
            </a:r>
            <a:endParaRPr lang="it-IT" sz="1400" b="1" dirty="0">
              <a:solidFill>
                <a:srgbClr val="C00000"/>
              </a:solidFill>
            </a:endParaRPr>
          </a:p>
        </p:txBody>
      </p:sp>
      <p:sp>
        <p:nvSpPr>
          <p:cNvPr id="6" name="Trapezio 5"/>
          <p:cNvSpPr/>
          <p:nvPr/>
        </p:nvSpPr>
        <p:spPr>
          <a:xfrm>
            <a:off x="3784600" y="5765801"/>
            <a:ext cx="4632325" cy="533400"/>
          </a:xfrm>
          <a:prstGeom prst="trapezoid">
            <a:avLst>
              <a:gd name="adj" fmla="val 15741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it-IT" sz="1400" b="1" dirty="0" smtClean="0">
                <a:solidFill>
                  <a:schemeClr val="accent6">
                    <a:lumMod val="75000"/>
                  </a:schemeClr>
                </a:solidFill>
              </a:rPr>
              <a:t>FORTI INVESTITORI IN COMUNICAZIONE</a:t>
            </a:r>
          </a:p>
          <a:p>
            <a:pPr algn="ctr">
              <a:spcBef>
                <a:spcPts val="600"/>
              </a:spcBef>
            </a:pPr>
            <a:r>
              <a:rPr lang="it-IT" sz="1400" b="1" dirty="0" smtClean="0">
                <a:solidFill>
                  <a:schemeClr val="accent6">
                    <a:lumMod val="75000"/>
                  </a:schemeClr>
                </a:solidFill>
              </a:rPr>
              <a:t>NORD-OVEST</a:t>
            </a:r>
            <a:endParaRPr lang="it-IT" sz="1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rapezio 6"/>
          <p:cNvSpPr/>
          <p:nvPr/>
        </p:nvSpPr>
        <p:spPr>
          <a:xfrm>
            <a:off x="90488" y="1350963"/>
            <a:ext cx="3338512" cy="985837"/>
          </a:xfrm>
          <a:prstGeom prst="trapezoid">
            <a:avLst>
              <a:gd name="adj" fmla="val 15741"/>
            </a:avLst>
          </a:prstGeom>
          <a:solidFill>
            <a:srgbClr val="CCFF99"/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it-IT" sz="1400" b="1" dirty="0" smtClean="0">
                <a:solidFill>
                  <a:srgbClr val="006600"/>
                </a:solidFill>
              </a:rPr>
              <a:t>DEBOLI, MEDIO-DEBOLI</a:t>
            </a:r>
            <a:br>
              <a:rPr lang="it-IT" sz="1400" b="1" dirty="0" smtClean="0">
                <a:solidFill>
                  <a:srgbClr val="006600"/>
                </a:solidFill>
              </a:rPr>
            </a:br>
            <a:r>
              <a:rPr lang="it-IT" sz="1400" b="1" dirty="0" smtClean="0">
                <a:solidFill>
                  <a:srgbClr val="006600"/>
                </a:solidFill>
              </a:rPr>
              <a:t>E MEDIO-FORTI INVESTITORI</a:t>
            </a:r>
            <a:br>
              <a:rPr lang="it-IT" sz="1400" b="1" dirty="0" smtClean="0">
                <a:solidFill>
                  <a:srgbClr val="006600"/>
                </a:solidFill>
              </a:rPr>
            </a:br>
            <a:r>
              <a:rPr lang="it-IT" sz="1400" b="1" dirty="0" smtClean="0">
                <a:solidFill>
                  <a:srgbClr val="006600"/>
                </a:solidFill>
              </a:rPr>
              <a:t>IN COMUNICAZIONE</a:t>
            </a:r>
          </a:p>
          <a:p>
            <a:pPr algn="ctr">
              <a:spcBef>
                <a:spcPts val="600"/>
              </a:spcBef>
            </a:pPr>
            <a:r>
              <a:rPr lang="it-IT" sz="1400" b="1" dirty="0" smtClean="0">
                <a:solidFill>
                  <a:srgbClr val="006600"/>
                </a:solidFill>
              </a:rPr>
              <a:t>NORD-EST E REGIONI 'ROSSE'</a:t>
            </a:r>
            <a:endParaRPr lang="it-IT" sz="1400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49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43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300"/>
              <a:t>Il trend degli investimenti in eventi nell’ultimo anno</a:t>
            </a:r>
            <a:br>
              <a:rPr lang="it-IT" sz="2300"/>
            </a:br>
            <a:r>
              <a:rPr lang="it-IT" sz="2300"/>
              <a:t>rispetto all’anno precedente delle aziende/organizzazioni</a:t>
            </a:r>
            <a:br>
              <a:rPr lang="it-IT" sz="2300"/>
            </a:br>
            <a:r>
              <a:rPr lang="it-IT" sz="2300"/>
              <a:t>che vi hanno investito nell’ultimo anno</a:t>
            </a:r>
          </a:p>
        </p:txBody>
      </p:sp>
      <p:graphicFrame>
        <p:nvGraphicFramePr>
          <p:cNvPr id="5" name="Grafic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6191175"/>
              </p:ext>
            </p:extLst>
          </p:nvPr>
        </p:nvGraphicFramePr>
        <p:xfrm>
          <a:off x="-31750" y="1350963"/>
          <a:ext cx="9207500" cy="4870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57429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9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Il trend previsto degli investimenti in eventi</a:t>
            </a:r>
            <a:br>
              <a:rPr lang="it-IT"/>
            </a:br>
            <a:r>
              <a:rPr lang="it-IT"/>
              <a:t>nei prossimi 2 anni delle aziende/organizzazioni</a:t>
            </a:r>
            <a:br>
              <a:rPr lang="it-IT"/>
            </a:br>
            <a:r>
              <a:rPr lang="it-IT"/>
              <a:t>che vi hanno investito nell’ultimo anno</a:t>
            </a:r>
          </a:p>
        </p:txBody>
      </p:sp>
      <p:sp>
        <p:nvSpPr>
          <p:cNvPr id="5" name="Trapezio 4"/>
          <p:cNvSpPr/>
          <p:nvPr/>
        </p:nvSpPr>
        <p:spPr>
          <a:xfrm>
            <a:off x="5241925" y="1401763"/>
            <a:ext cx="2416175" cy="681037"/>
          </a:xfrm>
          <a:prstGeom prst="trapezoid">
            <a:avLst>
              <a:gd name="adj" fmla="val 15741"/>
            </a:avLst>
          </a:prstGeom>
          <a:solidFill>
            <a:srgbClr val="FFAFAF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it-IT" sz="1400" b="1" dirty="0" smtClean="0">
                <a:solidFill>
                  <a:srgbClr val="C00000"/>
                </a:solidFill>
              </a:rPr>
              <a:t>DEBOLI INVESTITORI</a:t>
            </a:r>
            <a:br>
              <a:rPr lang="it-IT" sz="1400" b="1" dirty="0" smtClean="0">
                <a:solidFill>
                  <a:srgbClr val="C00000"/>
                </a:solidFill>
              </a:rPr>
            </a:br>
            <a:r>
              <a:rPr lang="it-IT" sz="1400" b="1" dirty="0" smtClean="0">
                <a:solidFill>
                  <a:srgbClr val="C00000"/>
                </a:solidFill>
              </a:rPr>
              <a:t>IN COMUNICAZIONE</a:t>
            </a:r>
          </a:p>
          <a:p>
            <a:pPr algn="ctr">
              <a:spcBef>
                <a:spcPts val="600"/>
              </a:spcBef>
            </a:pPr>
            <a:r>
              <a:rPr lang="it-IT" sz="1400" b="1" dirty="0" smtClean="0">
                <a:solidFill>
                  <a:srgbClr val="C00000"/>
                </a:solidFill>
              </a:rPr>
              <a:t>SUD</a:t>
            </a:r>
            <a:endParaRPr lang="it-IT" sz="1400" b="1" dirty="0">
              <a:solidFill>
                <a:srgbClr val="C00000"/>
              </a:solidFill>
            </a:endParaRPr>
          </a:p>
        </p:txBody>
      </p:sp>
      <p:sp>
        <p:nvSpPr>
          <p:cNvPr id="7" name="Trapezio 6"/>
          <p:cNvSpPr/>
          <p:nvPr/>
        </p:nvSpPr>
        <p:spPr>
          <a:xfrm>
            <a:off x="90488" y="5389563"/>
            <a:ext cx="2706687" cy="985837"/>
          </a:xfrm>
          <a:prstGeom prst="trapezoid">
            <a:avLst>
              <a:gd name="adj" fmla="val 15741"/>
            </a:avLst>
          </a:prstGeom>
          <a:solidFill>
            <a:srgbClr val="CCFF99"/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it-IT" sz="1400" b="1" dirty="0" smtClean="0">
                <a:solidFill>
                  <a:srgbClr val="006600"/>
                </a:solidFill>
              </a:rPr>
              <a:t>MEDI E MEDIO-FORTI</a:t>
            </a:r>
            <a:br>
              <a:rPr lang="it-IT" sz="1400" b="1" dirty="0" smtClean="0">
                <a:solidFill>
                  <a:srgbClr val="006600"/>
                </a:solidFill>
              </a:rPr>
            </a:br>
            <a:r>
              <a:rPr lang="it-IT" sz="1400" b="1" dirty="0" smtClean="0">
                <a:solidFill>
                  <a:srgbClr val="006600"/>
                </a:solidFill>
              </a:rPr>
              <a:t>INVESTITORI</a:t>
            </a:r>
            <a:br>
              <a:rPr lang="it-IT" sz="1400" b="1" dirty="0" smtClean="0">
                <a:solidFill>
                  <a:srgbClr val="006600"/>
                </a:solidFill>
              </a:rPr>
            </a:br>
            <a:r>
              <a:rPr lang="it-IT" sz="1400" b="1" dirty="0" smtClean="0">
                <a:solidFill>
                  <a:srgbClr val="006600"/>
                </a:solidFill>
              </a:rPr>
              <a:t>IN COMUNICAZIONE</a:t>
            </a:r>
          </a:p>
          <a:p>
            <a:pPr algn="ctr">
              <a:spcBef>
                <a:spcPts val="600"/>
              </a:spcBef>
            </a:pPr>
            <a:r>
              <a:rPr lang="it-IT" sz="1400" b="1" dirty="0" smtClean="0">
                <a:solidFill>
                  <a:srgbClr val="006600"/>
                </a:solidFill>
              </a:rPr>
              <a:t>NORD-EST</a:t>
            </a:r>
            <a:endParaRPr lang="it-IT" sz="1400" b="1" dirty="0">
              <a:solidFill>
                <a:srgbClr val="006600"/>
              </a:solidFill>
            </a:endParaRPr>
          </a:p>
        </p:txBody>
      </p:sp>
      <p:graphicFrame>
        <p:nvGraphicFramePr>
          <p:cNvPr id="8" name="Grafic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816669"/>
              </p:ext>
            </p:extLst>
          </p:nvPr>
        </p:nvGraphicFramePr>
        <p:xfrm>
          <a:off x="90488" y="1714500"/>
          <a:ext cx="7680293" cy="4300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rapezio 5"/>
          <p:cNvSpPr/>
          <p:nvPr/>
        </p:nvSpPr>
        <p:spPr>
          <a:xfrm>
            <a:off x="6032501" y="4419600"/>
            <a:ext cx="2819400" cy="749301"/>
          </a:xfrm>
          <a:prstGeom prst="trapezoid">
            <a:avLst>
              <a:gd name="adj" fmla="val 15741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it-IT" sz="1400" b="1" dirty="0" smtClean="0">
                <a:solidFill>
                  <a:schemeClr val="accent6">
                    <a:lumMod val="75000"/>
                  </a:schemeClr>
                </a:solidFill>
              </a:rPr>
              <a:t>FORTI INVESTITORI</a:t>
            </a:r>
            <a:br>
              <a:rPr lang="it-IT" sz="14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it-IT" sz="1400" b="1" dirty="0" smtClean="0">
                <a:solidFill>
                  <a:schemeClr val="accent6">
                    <a:lumMod val="75000"/>
                  </a:schemeClr>
                </a:solidFill>
              </a:rPr>
              <a:t>IN COMUNICAZIONE</a:t>
            </a:r>
          </a:p>
          <a:p>
            <a:pPr algn="ctr">
              <a:spcBef>
                <a:spcPts val="600"/>
              </a:spcBef>
            </a:pPr>
            <a:r>
              <a:rPr lang="it-IT" sz="1400" b="1" dirty="0" smtClean="0">
                <a:solidFill>
                  <a:schemeClr val="accent6">
                    <a:lumMod val="75000"/>
                  </a:schemeClr>
                </a:solidFill>
              </a:rPr>
              <a:t>CENTRO BASSO</a:t>
            </a:r>
            <a:endParaRPr lang="it-IT" sz="14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70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Il trend previsto degli investimenti in eventi</a:t>
            </a:r>
            <a:br>
              <a:rPr lang="it-IT"/>
            </a:br>
            <a:r>
              <a:rPr lang="it-IT"/>
              <a:t>nei prossimi 2 anni delle aziende/organizzazioni</a:t>
            </a:r>
            <a:br>
              <a:rPr lang="it-IT"/>
            </a:br>
            <a:r>
              <a:rPr lang="it-IT"/>
              <a:t>che vi hanno investito nell’ultimo anno</a:t>
            </a:r>
          </a:p>
        </p:txBody>
      </p:sp>
      <p:graphicFrame>
        <p:nvGraphicFramePr>
          <p:cNvPr id="5" name="Grafic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140925"/>
              </p:ext>
            </p:extLst>
          </p:nvPr>
        </p:nvGraphicFramePr>
        <p:xfrm>
          <a:off x="-34893" y="1350962"/>
          <a:ext cx="9213787" cy="4870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6150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L’investimento in eventi nell’ultimo anno</a:t>
            </a:r>
          </a:p>
        </p:txBody>
      </p:sp>
      <p:graphicFrame>
        <p:nvGraphicFramePr>
          <p:cNvPr id="5" name="Grafic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8299260"/>
              </p:ext>
            </p:extLst>
          </p:nvPr>
        </p:nvGraphicFramePr>
        <p:xfrm>
          <a:off x="-27214" y="1350963"/>
          <a:ext cx="9198429" cy="4870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7656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L’investimento in eventi nell’ultimo anno</a:t>
            </a:r>
            <a:br>
              <a:rPr lang="it-IT" dirty="0" smtClean="0"/>
            </a:br>
            <a:r>
              <a:rPr lang="it-IT" dirty="0" smtClean="0"/>
              <a:t>e previsione a 2 anni</a:t>
            </a:r>
            <a:endParaRPr lang="it-IT" dirty="0"/>
          </a:p>
        </p:txBody>
      </p:sp>
      <p:graphicFrame>
        <p:nvGraphicFramePr>
          <p:cNvPr id="4" name="Grafic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35832"/>
              </p:ext>
            </p:extLst>
          </p:nvPr>
        </p:nvGraphicFramePr>
        <p:xfrm>
          <a:off x="-27214" y="1244599"/>
          <a:ext cx="9198429" cy="4994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1596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debole/nullo consumo </a:t>
            </a:r>
            <a:br>
              <a:rPr lang="it-IT" dirty="0" smtClean="0"/>
            </a:br>
            <a:r>
              <a:rPr lang="it-IT" dirty="0" smtClean="0"/>
              <a:t>(media = 35%)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000" dirty="0" smtClean="0"/>
              <a:t>CENTRO ALTO 41%</a:t>
            </a:r>
          </a:p>
          <a:p>
            <a:r>
              <a:rPr lang="it-IT" sz="2000" dirty="0" smtClean="0"/>
              <a:t>PENSIONATI 50%</a:t>
            </a:r>
          </a:p>
          <a:p>
            <a:r>
              <a:rPr lang="it-IT" sz="2000" dirty="0" smtClean="0"/>
              <a:t>RECENTI DIMINUENTI/CESSANTI IL CONSUMO DI </a:t>
            </a:r>
            <a:r>
              <a:rPr lang="it-IT" sz="2000" dirty="0" err="1" smtClean="0"/>
              <a:t>ADV</a:t>
            </a:r>
            <a:r>
              <a:rPr lang="it-IT" sz="2000" dirty="0" smtClean="0"/>
              <a:t> 67%</a:t>
            </a:r>
          </a:p>
        </p:txBody>
      </p:sp>
    </p:spTree>
    <p:extLst>
      <p:ext uri="{BB962C8B-B14F-4D97-AF65-F5344CB8AC3E}">
        <p14:creationId xmlns:p14="http://schemas.microsoft.com/office/powerpoint/2010/main" val="334960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L’investimento in eventi nell’ultimo anno</a:t>
            </a:r>
            <a:br>
              <a:rPr lang="it-IT" dirty="0"/>
            </a:br>
            <a:r>
              <a:rPr lang="it-IT" dirty="0"/>
              <a:t>e previsione a </a:t>
            </a:r>
            <a:r>
              <a:rPr lang="it-IT" dirty="0" smtClean="0"/>
              <a:t>2 </a:t>
            </a:r>
            <a:r>
              <a:rPr lang="it-IT" dirty="0"/>
              <a:t>anni</a:t>
            </a:r>
          </a:p>
        </p:txBody>
      </p:sp>
      <p:graphicFrame>
        <p:nvGraphicFramePr>
          <p:cNvPr id="6" name="Grafic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457882"/>
              </p:ext>
            </p:extLst>
          </p:nvPr>
        </p:nvGraphicFramePr>
        <p:xfrm>
          <a:off x="-33337" y="1350963"/>
          <a:ext cx="9210675" cy="48926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7545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L’investimento in eventi:</a:t>
            </a:r>
            <a:br>
              <a:rPr lang="it-IT" dirty="0" smtClean="0"/>
            </a:br>
            <a:r>
              <a:rPr lang="it-IT" dirty="0" smtClean="0"/>
              <a:t>variazioni % nell’ultimo anno</a:t>
            </a:r>
            <a:endParaRPr lang="it-IT" dirty="0"/>
          </a:p>
        </p:txBody>
      </p:sp>
      <p:graphicFrame>
        <p:nvGraphicFramePr>
          <p:cNvPr id="4" name="Grafic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8163950"/>
              </p:ext>
            </p:extLst>
          </p:nvPr>
        </p:nvGraphicFramePr>
        <p:xfrm>
          <a:off x="-33337" y="1350963"/>
          <a:ext cx="9210675" cy="4870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0286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tipi di eventi realizzati nell’ultimo anno</a:t>
            </a:r>
          </a:p>
        </p:txBody>
      </p:sp>
      <p:graphicFrame>
        <p:nvGraphicFramePr>
          <p:cNvPr id="3" name="Grafic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858866"/>
              </p:ext>
            </p:extLst>
          </p:nvPr>
        </p:nvGraphicFramePr>
        <p:xfrm>
          <a:off x="25400" y="1244600"/>
          <a:ext cx="9118600" cy="5135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4835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tipi di eventi realizzati nell’ultimo anno</a:t>
            </a:r>
          </a:p>
        </p:txBody>
      </p:sp>
      <p:graphicFrame>
        <p:nvGraphicFramePr>
          <p:cNvPr id="3" name="Grafic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75480"/>
              </p:ext>
            </p:extLst>
          </p:nvPr>
        </p:nvGraphicFramePr>
        <p:xfrm>
          <a:off x="25400" y="1257300"/>
          <a:ext cx="9118600" cy="5122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73948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tipi di eventi realizzati nell’ultimo anno</a:t>
            </a:r>
          </a:p>
        </p:txBody>
      </p:sp>
      <p:graphicFrame>
        <p:nvGraphicFramePr>
          <p:cNvPr id="3" name="Grafic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5589470"/>
              </p:ext>
            </p:extLst>
          </p:nvPr>
        </p:nvGraphicFramePr>
        <p:xfrm>
          <a:off x="25400" y="1231900"/>
          <a:ext cx="9118600" cy="5148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16"/>
          <p:cNvSpPr>
            <a:spLocks noChangeArrowheads="1"/>
          </p:cNvSpPr>
          <p:nvPr/>
        </p:nvSpPr>
        <p:spPr bwMode="auto">
          <a:xfrm>
            <a:off x="8255000" y="5352800"/>
            <a:ext cx="177800" cy="1716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5" name="Text Box 17"/>
          <p:cNvSpPr txBox="1">
            <a:spLocks noChangeArrowheads="1"/>
          </p:cNvSpPr>
          <p:nvPr/>
        </p:nvSpPr>
        <p:spPr bwMode="auto">
          <a:xfrm>
            <a:off x="8410575" y="5032375"/>
            <a:ext cx="659155" cy="609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it-IT" sz="1400" b="1" dirty="0" smtClean="0">
                <a:latin typeface="Bookman Old Style" pitchFamily="18" charset="0"/>
              </a:rPr>
              <a:t>2010</a:t>
            </a:r>
          </a:p>
          <a:p>
            <a:pPr>
              <a:lnSpc>
                <a:spcPct val="120000"/>
              </a:lnSpc>
            </a:pPr>
            <a:r>
              <a:rPr lang="it-IT" sz="1400" b="1" dirty="0" smtClean="0">
                <a:latin typeface="Bookman Old Style" pitchFamily="18" charset="0"/>
              </a:rPr>
              <a:t>2007</a:t>
            </a:r>
            <a:endParaRPr lang="it-IT" sz="1400" b="1" dirty="0">
              <a:latin typeface="Bookman Old Style" pitchFamily="18" charset="0"/>
            </a:endParaRPr>
          </a:p>
        </p:txBody>
      </p:sp>
      <p:sp>
        <p:nvSpPr>
          <p:cNvPr id="7" name="Rectangle 19"/>
          <p:cNvSpPr>
            <a:spLocks noChangeArrowheads="1"/>
          </p:cNvSpPr>
          <p:nvPr/>
        </p:nvSpPr>
        <p:spPr bwMode="auto">
          <a:xfrm>
            <a:off x="8255000" y="5133974"/>
            <a:ext cx="177800" cy="171699"/>
          </a:xfrm>
          <a:prstGeom prst="rect">
            <a:avLst/>
          </a:prstGeom>
          <a:solidFill>
            <a:srgbClr val="92D050"/>
          </a:solidFill>
          <a:ln w="9525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4954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tipi di eventi realizzati nell’ultimo anno</a:t>
            </a:r>
          </a:p>
        </p:txBody>
      </p:sp>
      <p:graphicFrame>
        <p:nvGraphicFramePr>
          <p:cNvPr id="3" name="Grafic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307035"/>
              </p:ext>
            </p:extLst>
          </p:nvPr>
        </p:nvGraphicFramePr>
        <p:xfrm>
          <a:off x="25400" y="1257300"/>
          <a:ext cx="9118600" cy="5122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16"/>
          <p:cNvSpPr>
            <a:spLocks noChangeArrowheads="1"/>
          </p:cNvSpPr>
          <p:nvPr/>
        </p:nvSpPr>
        <p:spPr bwMode="auto">
          <a:xfrm>
            <a:off x="8255000" y="5352800"/>
            <a:ext cx="177800" cy="1716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5" name="Text Box 17"/>
          <p:cNvSpPr txBox="1">
            <a:spLocks noChangeArrowheads="1"/>
          </p:cNvSpPr>
          <p:nvPr/>
        </p:nvSpPr>
        <p:spPr bwMode="auto">
          <a:xfrm>
            <a:off x="8410575" y="5032375"/>
            <a:ext cx="659155" cy="609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it-IT" sz="1400" b="1" dirty="0" smtClean="0">
                <a:latin typeface="Bookman Old Style" pitchFamily="18" charset="0"/>
              </a:rPr>
              <a:t>2010</a:t>
            </a:r>
          </a:p>
          <a:p>
            <a:pPr>
              <a:lnSpc>
                <a:spcPct val="120000"/>
              </a:lnSpc>
            </a:pPr>
            <a:r>
              <a:rPr lang="it-IT" sz="1400" b="1" dirty="0" smtClean="0">
                <a:latin typeface="Bookman Old Style" pitchFamily="18" charset="0"/>
              </a:rPr>
              <a:t>2007</a:t>
            </a:r>
            <a:endParaRPr lang="it-IT" sz="1400" b="1" dirty="0">
              <a:latin typeface="Bookman Old Style" pitchFamily="18" charset="0"/>
            </a:endParaRPr>
          </a:p>
        </p:txBody>
      </p:sp>
      <p:sp>
        <p:nvSpPr>
          <p:cNvPr id="6" name="Rectangle 19"/>
          <p:cNvSpPr>
            <a:spLocks noChangeArrowheads="1"/>
          </p:cNvSpPr>
          <p:nvPr/>
        </p:nvSpPr>
        <p:spPr bwMode="auto">
          <a:xfrm>
            <a:off x="8255000" y="5133974"/>
            <a:ext cx="177800" cy="171699"/>
          </a:xfrm>
          <a:prstGeom prst="rect">
            <a:avLst/>
          </a:prstGeom>
          <a:solidFill>
            <a:srgbClr val="92D050"/>
          </a:solidFill>
          <a:ln w="9525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7358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tipi di eventi </a:t>
            </a:r>
            <a:r>
              <a:rPr lang="it-IT" dirty="0" smtClean="0"/>
              <a:t>ritenuti efficaci</a:t>
            </a:r>
            <a:endParaRPr lang="it-IT" dirty="0"/>
          </a:p>
        </p:txBody>
      </p:sp>
      <p:graphicFrame>
        <p:nvGraphicFramePr>
          <p:cNvPr id="3" name="Grafic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707089"/>
              </p:ext>
            </p:extLst>
          </p:nvPr>
        </p:nvGraphicFramePr>
        <p:xfrm>
          <a:off x="25400" y="1231900"/>
          <a:ext cx="9118600" cy="5148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07952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tipi di eventi ritenuti efficaci</a:t>
            </a:r>
          </a:p>
        </p:txBody>
      </p:sp>
      <p:graphicFrame>
        <p:nvGraphicFramePr>
          <p:cNvPr id="3" name="Grafic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247856"/>
              </p:ext>
            </p:extLst>
          </p:nvPr>
        </p:nvGraphicFramePr>
        <p:xfrm>
          <a:off x="25400" y="1231900"/>
          <a:ext cx="9118600" cy="5148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7364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tipi di eventi realizzati nell’ultimo </a:t>
            </a:r>
            <a:r>
              <a:rPr lang="it-IT" dirty="0" smtClean="0"/>
              <a:t>anno</a:t>
            </a:r>
            <a:br>
              <a:rPr lang="it-IT" dirty="0" smtClean="0"/>
            </a:br>
            <a:r>
              <a:rPr lang="it-IT" dirty="0" smtClean="0"/>
              <a:t>e quelli ritenuti efficaci</a:t>
            </a:r>
            <a:endParaRPr lang="it-IT" dirty="0"/>
          </a:p>
        </p:txBody>
      </p:sp>
      <p:graphicFrame>
        <p:nvGraphicFramePr>
          <p:cNvPr id="3" name="Grafic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4967106"/>
              </p:ext>
            </p:extLst>
          </p:nvPr>
        </p:nvGraphicFramePr>
        <p:xfrm>
          <a:off x="25400" y="1350962"/>
          <a:ext cx="9118600" cy="5029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16"/>
          <p:cNvSpPr>
            <a:spLocks noChangeArrowheads="1"/>
          </p:cNvSpPr>
          <p:nvPr/>
        </p:nvSpPr>
        <p:spPr bwMode="auto">
          <a:xfrm>
            <a:off x="7659215" y="5416300"/>
            <a:ext cx="177800" cy="171699"/>
          </a:xfrm>
          <a:prstGeom prst="rect">
            <a:avLst/>
          </a:prstGeom>
          <a:solidFill>
            <a:srgbClr val="00B050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5" name="Text Box 17"/>
          <p:cNvSpPr txBox="1">
            <a:spLocks noChangeArrowheads="1"/>
          </p:cNvSpPr>
          <p:nvPr/>
        </p:nvSpPr>
        <p:spPr bwMode="auto">
          <a:xfrm>
            <a:off x="7814790" y="5095875"/>
            <a:ext cx="1329210" cy="609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it-IT" sz="1400" b="1" dirty="0" smtClean="0">
                <a:latin typeface="Bookman Old Style" pitchFamily="18" charset="0"/>
              </a:rPr>
              <a:t>REALIZZATI</a:t>
            </a:r>
          </a:p>
          <a:p>
            <a:pPr>
              <a:lnSpc>
                <a:spcPct val="120000"/>
              </a:lnSpc>
            </a:pPr>
            <a:r>
              <a:rPr lang="it-IT" sz="1400" b="1" dirty="0" smtClean="0">
                <a:latin typeface="Bookman Old Style" pitchFamily="18" charset="0"/>
              </a:rPr>
              <a:t>EFFICACI</a:t>
            </a:r>
            <a:endParaRPr lang="it-IT" sz="1400" b="1" dirty="0">
              <a:latin typeface="Bookman Old Style" pitchFamily="18" charset="0"/>
            </a:endParaRPr>
          </a:p>
        </p:txBody>
      </p:sp>
      <p:sp>
        <p:nvSpPr>
          <p:cNvPr id="6" name="Rectangle 19"/>
          <p:cNvSpPr>
            <a:spLocks noChangeArrowheads="1"/>
          </p:cNvSpPr>
          <p:nvPr/>
        </p:nvSpPr>
        <p:spPr bwMode="auto">
          <a:xfrm>
            <a:off x="7659215" y="5197474"/>
            <a:ext cx="177800" cy="171699"/>
          </a:xfrm>
          <a:prstGeom prst="rect">
            <a:avLst/>
          </a:prstGeom>
          <a:solidFill>
            <a:srgbClr val="92D050"/>
          </a:solidFill>
          <a:ln w="9525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8862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tipi di eventi realizzati nell’ultimo anno</a:t>
            </a:r>
            <a:br>
              <a:rPr lang="it-IT" dirty="0"/>
            </a:br>
            <a:r>
              <a:rPr lang="it-IT" dirty="0"/>
              <a:t>e quelli ritenuti efficaci</a:t>
            </a:r>
          </a:p>
        </p:txBody>
      </p:sp>
      <p:graphicFrame>
        <p:nvGraphicFramePr>
          <p:cNvPr id="3" name="Grafic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6561989"/>
              </p:ext>
            </p:extLst>
          </p:nvPr>
        </p:nvGraphicFramePr>
        <p:xfrm>
          <a:off x="25400" y="1350962"/>
          <a:ext cx="9118600" cy="5029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16"/>
          <p:cNvSpPr>
            <a:spLocks noChangeArrowheads="1"/>
          </p:cNvSpPr>
          <p:nvPr/>
        </p:nvSpPr>
        <p:spPr bwMode="auto">
          <a:xfrm>
            <a:off x="7659215" y="5416300"/>
            <a:ext cx="177800" cy="171699"/>
          </a:xfrm>
          <a:prstGeom prst="rect">
            <a:avLst/>
          </a:prstGeom>
          <a:solidFill>
            <a:srgbClr val="00B050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5" name="Text Box 17"/>
          <p:cNvSpPr txBox="1">
            <a:spLocks noChangeArrowheads="1"/>
          </p:cNvSpPr>
          <p:nvPr/>
        </p:nvSpPr>
        <p:spPr bwMode="auto">
          <a:xfrm>
            <a:off x="7814790" y="5095875"/>
            <a:ext cx="1329210" cy="609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it-IT" sz="1400" b="1" dirty="0" smtClean="0">
                <a:latin typeface="Bookman Old Style" pitchFamily="18" charset="0"/>
              </a:rPr>
              <a:t>REALIZZATI</a:t>
            </a:r>
          </a:p>
          <a:p>
            <a:pPr>
              <a:lnSpc>
                <a:spcPct val="120000"/>
              </a:lnSpc>
            </a:pPr>
            <a:r>
              <a:rPr lang="it-IT" sz="1400" b="1" dirty="0" smtClean="0">
                <a:latin typeface="Bookman Old Style" pitchFamily="18" charset="0"/>
              </a:rPr>
              <a:t>EFFICACI</a:t>
            </a:r>
            <a:endParaRPr lang="it-IT" sz="1400" b="1" dirty="0">
              <a:latin typeface="Bookman Old Style" pitchFamily="18" charset="0"/>
            </a:endParaRPr>
          </a:p>
        </p:txBody>
      </p:sp>
      <p:sp>
        <p:nvSpPr>
          <p:cNvPr id="6" name="Rectangle 19"/>
          <p:cNvSpPr>
            <a:spLocks noChangeArrowheads="1"/>
          </p:cNvSpPr>
          <p:nvPr/>
        </p:nvSpPr>
        <p:spPr bwMode="auto">
          <a:xfrm>
            <a:off x="7659215" y="5197474"/>
            <a:ext cx="177800" cy="171699"/>
          </a:xfrm>
          <a:prstGeom prst="rect">
            <a:avLst/>
          </a:prstGeom>
          <a:solidFill>
            <a:srgbClr val="92D050"/>
          </a:solidFill>
          <a:ln w="9525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2523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medio/forte consumo di adv </a:t>
            </a:r>
            <a:br>
              <a:rPr lang="it-IT" dirty="0" smtClean="0"/>
            </a:br>
            <a:r>
              <a:rPr lang="it-IT" dirty="0" smtClean="0"/>
              <a:t>(media = 65%)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000" dirty="0" smtClean="0"/>
              <a:t>18-24ENNI 74%</a:t>
            </a:r>
          </a:p>
          <a:p>
            <a:r>
              <a:rPr lang="it-IT" sz="2000" dirty="0" smtClean="0"/>
              <a:t>NEO-SUD 72%</a:t>
            </a:r>
          </a:p>
          <a:p>
            <a:r>
              <a:rPr lang="it-IT" sz="2000" dirty="0" smtClean="0"/>
              <a:t>STUDENTI/INOCCUPATI 73% + CETI UP 71%</a:t>
            </a:r>
          </a:p>
          <a:p>
            <a:r>
              <a:rPr lang="it-IT" sz="2000" dirty="0" smtClean="0"/>
              <a:t>IN FAMIGLIE CON 4 O PIÙ COMPONENTI 69%</a:t>
            </a:r>
          </a:p>
          <a:p>
            <a:r>
              <a:rPr lang="it-IT" sz="2000" dirty="0" smtClean="0"/>
              <a:t>RECENTI INCREMENTANTI IL CONSUMO DI </a:t>
            </a:r>
            <a:r>
              <a:rPr lang="it-IT" sz="2000" dirty="0" err="1" smtClean="0"/>
              <a:t>ADV</a:t>
            </a:r>
            <a:r>
              <a:rPr lang="it-IT" sz="2000" dirty="0" smtClean="0"/>
              <a:t> 93% + STABILI NEL CONSUMO DI ADV 74%</a:t>
            </a:r>
          </a:p>
          <a:p>
            <a:r>
              <a:rPr lang="it-IT" sz="2000" dirty="0" smtClean="0"/>
              <a:t>CONVINCIBILI CON ADV IN RADIO 81% + SUI MANIFESTI/POSTER 80% + IN TV 76% E SUI PERIODICI 76% E AL CINEMA 76% + SUI QUOTIDIANI 72% + PER POSTA/NEI PUNTI-VENDITA 71% E SU INTERNET 71%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14332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3600" dirty="0" smtClean="0"/>
              <a:t>Cosimo Finzi</a:t>
            </a:r>
            <a:br>
              <a:rPr lang="it-IT" sz="3600" dirty="0" smtClean="0"/>
            </a:br>
            <a:r>
              <a:rPr lang="it-IT" sz="3600" dirty="0" smtClean="0">
                <a:hlinkClick r:id="rId2"/>
              </a:rPr>
              <a:t>c.finzi@astraricerche.it</a:t>
            </a:r>
            <a:br>
              <a:rPr lang="it-IT" sz="3600" dirty="0" smtClean="0">
                <a:hlinkClick r:id="rId2"/>
              </a:rPr>
            </a:br>
            <a:r>
              <a:rPr lang="it-IT" sz="3600" dirty="0">
                <a:hlinkClick r:id="rId2"/>
              </a:rPr>
              <a:t/>
            </a:r>
            <a:br>
              <a:rPr lang="it-IT" sz="3600" dirty="0">
                <a:hlinkClick r:id="rId2"/>
              </a:rPr>
            </a:br>
            <a:r>
              <a:rPr lang="it-IT" sz="3600" dirty="0" smtClean="0"/>
              <a:t>AstraRicerche</a:t>
            </a:r>
            <a:r>
              <a:rPr lang="it-IT" sz="3600" dirty="0" smtClean="0">
                <a:hlinkClick r:id="rId2"/>
              </a:rPr>
              <a:t> </a:t>
            </a: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6400800" cy="985664"/>
          </a:xfrm>
        </p:spPr>
        <p:txBody>
          <a:bodyPr/>
          <a:lstStyle/>
          <a:p>
            <a:r>
              <a:rPr lang="it-IT" i="1" dirty="0" smtClean="0"/>
              <a:t>grazie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302841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trend dell'intensità di fruizione della pubblicità</a:t>
            </a:r>
          </a:p>
        </p:txBody>
      </p:sp>
      <p:graphicFrame>
        <p:nvGraphicFramePr>
          <p:cNvPr id="3" name="Grafic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8933567"/>
              </p:ext>
            </p:extLst>
          </p:nvPr>
        </p:nvGraphicFramePr>
        <p:xfrm>
          <a:off x="25400" y="762000"/>
          <a:ext cx="9118600" cy="5618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688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trend dell'intensità di fruizione della pubblicità</a:t>
            </a:r>
          </a:p>
        </p:txBody>
      </p:sp>
      <p:graphicFrame>
        <p:nvGraphicFramePr>
          <p:cNvPr id="3" name="Grafic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935594"/>
              </p:ext>
            </p:extLst>
          </p:nvPr>
        </p:nvGraphicFramePr>
        <p:xfrm>
          <a:off x="25400" y="762000"/>
          <a:ext cx="9118600" cy="5618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7952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recenti diminuenti/cessanti il consumo di adv</a:t>
            </a:r>
            <a:br>
              <a:rPr lang="it-IT" dirty="0" smtClean="0"/>
            </a:br>
            <a:r>
              <a:rPr lang="it-IT" dirty="0" smtClean="0"/>
              <a:t>(media = 31%)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000" dirty="0" smtClean="0"/>
              <a:t>55-69ENNI 35%</a:t>
            </a:r>
          </a:p>
          <a:p>
            <a:r>
              <a:rPr lang="it-IT" sz="2000" dirty="0" smtClean="0"/>
              <a:t>CENTRO ALTO 37%</a:t>
            </a:r>
          </a:p>
          <a:p>
            <a:r>
              <a:rPr lang="it-IT" sz="2000" dirty="0" smtClean="0"/>
              <a:t>PENSIONATI 41% + CASALINGHE 36% + IMPIEGATI/QUADRI/DOCENTI 35%</a:t>
            </a:r>
          </a:p>
          <a:p>
            <a:r>
              <a:rPr lang="it-IT" sz="2000" dirty="0" smtClean="0"/>
              <a:t>DEBOLE/NULLO CONSUMO DI ADV 60%</a:t>
            </a:r>
          </a:p>
        </p:txBody>
      </p:sp>
    </p:spTree>
    <p:extLst>
      <p:ext uri="{BB962C8B-B14F-4D97-AF65-F5344CB8AC3E}">
        <p14:creationId xmlns:p14="http://schemas.microsoft.com/office/powerpoint/2010/main" val="196422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986</Words>
  <Application>Microsoft Office PowerPoint</Application>
  <PresentationFormat>Presentazione su schermo (4:3)</PresentationFormat>
  <Paragraphs>299</Paragraphs>
  <Slides>60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60</vt:i4>
      </vt:variant>
    </vt:vector>
  </HeadingPairs>
  <TitlesOfParts>
    <vt:vector size="61" baseType="lpstr">
      <vt:lpstr>Struttura predefinita</vt:lpstr>
      <vt:lpstr>Cosimo Finzi c.finzi@astraricerche.it  AstraRicerche </vt:lpstr>
      <vt:lpstr>Il contesto: il consumatore e l'advertising</vt:lpstr>
      <vt:lpstr>L'intensità di fruizione della pubblicità</vt:lpstr>
      <vt:lpstr>L'intensità di fruizione della pubblicità</vt:lpstr>
      <vt:lpstr>debole/nullo consumo  (media = 35%)</vt:lpstr>
      <vt:lpstr>medio/forte consumo di adv  (media = 65%)</vt:lpstr>
      <vt:lpstr>Il trend dell'intensità di fruizione della pubblicità</vt:lpstr>
      <vt:lpstr>Il trend dell'intensità di fruizione della pubblicità</vt:lpstr>
      <vt:lpstr>recenti diminuenti/cessanti il consumo di adv (media = 31%)</vt:lpstr>
      <vt:lpstr>con stabile consumo recente di adv (media = 50%)</vt:lpstr>
      <vt:lpstr>recenti incrementanti il consumo di adv (media = 18%)</vt:lpstr>
      <vt:lpstr>Status e trend dell'intensità di fruizione della pubblicità</vt:lpstr>
      <vt:lpstr>i fuggitivi (media = 23%)</vt:lpstr>
      <vt:lpstr>I mezzi pubblicitari più validi per influenzare il consumatore</vt:lpstr>
      <vt:lpstr>I mezzi pubblicitari più validi per influenzare il consumatore</vt:lpstr>
      <vt:lpstr>I mezzi pubblicitari più validi per influenzare il consumatore</vt:lpstr>
      <vt:lpstr>I mezzi pubblicitari più validi per influenzare il consumatore</vt:lpstr>
      <vt:lpstr>I mezzi pubblicitari più validi per influenzare il consumatore</vt:lpstr>
      <vt:lpstr>I mezzi pubblicitari più validi per influenzare il consumatore (accorpamenti)</vt:lpstr>
      <vt:lpstr>I mezzi pubblicitari più validi per influenzare il consumatore (accorpamenti)</vt:lpstr>
      <vt:lpstr>I mezzi pubblicitari più validi per influenzare il consumatore (accorpamenti)</vt:lpstr>
      <vt:lpstr>Il contesto: l'advertising televisivo</vt:lpstr>
      <vt:lpstr>Il ricordo aiutato dello spot della marca XXX</vt:lpstr>
      <vt:lpstr>Il ricordo aiutato dello spot della marca XXX</vt:lpstr>
      <vt:lpstr>Il ricordo della marca dei due spot</vt:lpstr>
      <vt:lpstr>Il ricordo della marca dei due spot</vt:lpstr>
      <vt:lpstr>Il ricordo aiutato della marca dello spot</vt:lpstr>
      <vt:lpstr>La capacità differenziante dei due prodotti riconosciuta alla pubblicità</vt:lpstr>
      <vt:lpstr>L'advertising televisivo in pillole (e con eccezioni)</vt:lpstr>
      <vt:lpstr>Gli eventi</vt:lpstr>
      <vt:lpstr>Il campione: fatturato (al netto dei ‘non indicanti’)</vt:lpstr>
      <vt:lpstr>Gli investimenti in comunicazione nell’ultimo anno</vt:lpstr>
      <vt:lpstr>Investitori in eventi che hanno ridotto gli investimenti in altri mezzi e/o iniziative di comunicazione a favore degli eventi</vt:lpstr>
      <vt:lpstr>Le attività di comunicazione penalizzate dalla crescita degli investimenti in eventi</vt:lpstr>
      <vt:lpstr>Le attività di comunicazione penalizzate dalla crescita degli investimenti in eventi (accorpamenti)</vt:lpstr>
      <vt:lpstr>Le attività di comunicazione a scapito delle quali sono cresciuti gli investimenti in eventi</vt:lpstr>
      <vt:lpstr>Le attività di comunicazione a scapito delle quali sono cresciuti gli investimenti in eventi</vt:lpstr>
      <vt:lpstr>I mezzi “classici” penalizzati dalla recente crescita degli investimenti in eventi</vt:lpstr>
      <vt:lpstr>I mezzi “classici” penalizzati dalla recente crescita degli investimenti in eventi</vt:lpstr>
      <vt:lpstr>La quota dell’investimento recente in eventi  sul totale degli investimenti in comunicazione  nell’ultimo anno (al netto dei ‘non indicanti’)</vt:lpstr>
      <vt:lpstr>La quota dell’investimento recente in eventi  sul totale degli investimenti in comunicazione  nell’ultimo anno (al netto dei ‘non indicanti’)</vt:lpstr>
      <vt:lpstr>L’investimento in eventi nel penultimo anno delle aziende/organizzazioni che non vi hanno investito nell’ultimo anno</vt:lpstr>
      <vt:lpstr>L’investimento in eventi nel prossimi 2 anni delle aziende/organizzazioni che non vi hanno investito nell’ultimo anno</vt:lpstr>
      <vt:lpstr>Il trend degli investimenti in eventi nell’ultimo anno rispetto all’anno precedente delle aziende/organizzazioni che vi hanno investito nell’ultimo anno</vt:lpstr>
      <vt:lpstr>Il trend degli investimenti in eventi nell’ultimo anno rispetto all’anno precedente delle aziende/organizzazioni che vi hanno investito nell’ultimo anno</vt:lpstr>
      <vt:lpstr>Il trend previsto degli investimenti in eventi nei prossimi 2 anni delle aziende/organizzazioni che vi hanno investito nell’ultimo anno</vt:lpstr>
      <vt:lpstr>Il trend previsto degli investimenti in eventi nei prossimi 2 anni delle aziende/organizzazioni che vi hanno investito nell’ultimo anno</vt:lpstr>
      <vt:lpstr>L’investimento in eventi nell’ultimo anno</vt:lpstr>
      <vt:lpstr>L’investimento in eventi nell’ultimo anno e previsione a 2 anni</vt:lpstr>
      <vt:lpstr>L’investimento in eventi nell’ultimo anno e previsione a 2 anni</vt:lpstr>
      <vt:lpstr>L’investimento in eventi: variazioni % nell’ultimo anno</vt:lpstr>
      <vt:lpstr>I tipi di eventi realizzati nell’ultimo anno</vt:lpstr>
      <vt:lpstr>I tipi di eventi realizzati nell’ultimo anno</vt:lpstr>
      <vt:lpstr>I tipi di eventi realizzati nell’ultimo anno</vt:lpstr>
      <vt:lpstr>I tipi di eventi realizzati nell’ultimo anno</vt:lpstr>
      <vt:lpstr>I tipi di eventi ritenuti efficaci</vt:lpstr>
      <vt:lpstr>I tipi di eventi ritenuti efficaci</vt:lpstr>
      <vt:lpstr>I tipi di eventi realizzati nell’ultimo anno e quelli ritenuti efficaci</vt:lpstr>
      <vt:lpstr>I tipi di eventi realizzati nell’ultimo anno e quelli ritenuti efficaci</vt:lpstr>
      <vt:lpstr>Cosimo Finzi c.finzi@astraricerche.it  AstraRicerche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mila.camnasio</dc:creator>
  <cp:lastModifiedBy>Cosimo Finzi</cp:lastModifiedBy>
  <cp:revision>30</cp:revision>
  <dcterms:created xsi:type="dcterms:W3CDTF">2010-04-27T13:20:39Z</dcterms:created>
  <dcterms:modified xsi:type="dcterms:W3CDTF">2011-07-12T06:29:28Z</dcterms:modified>
</cp:coreProperties>
</file>